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7"/>
  </p:notesMasterIdLst>
  <p:sldIdLst>
    <p:sldId id="303" r:id="rId5"/>
    <p:sldId id="259" r:id="rId6"/>
    <p:sldId id="261" r:id="rId7"/>
    <p:sldId id="312" r:id="rId8"/>
    <p:sldId id="304" r:id="rId9"/>
    <p:sldId id="305" r:id="rId10"/>
    <p:sldId id="306" r:id="rId11"/>
    <p:sldId id="310" r:id="rId12"/>
    <p:sldId id="311" r:id="rId13"/>
    <p:sldId id="307" r:id="rId14"/>
    <p:sldId id="308" r:id="rId15"/>
    <p:sldId id="309"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E74"/>
    <a:srgbClr val="FF0000"/>
    <a:srgbClr val="DD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5" autoAdjust="0"/>
    <p:restoredTop sz="90252" autoAdjust="0"/>
  </p:normalViewPr>
  <p:slideViewPr>
    <p:cSldViewPr>
      <p:cViewPr varScale="1">
        <p:scale>
          <a:sx n="67" d="100"/>
          <a:sy n="67" d="100"/>
        </p:scale>
        <p:origin x="1968"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B6D382C-F4B3-4518-8FE7-1BAC002263DA}"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248A8-5F3C-4645-806E-B804C74937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309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8DD1876-A93A-4DF7-9A22-BDA4E887FD84}" type="slidenum">
              <a:rPr lang="nl-NL" smtClean="0"/>
              <a:pPr/>
              <a:t>2</a:t>
            </a:fld>
            <a:endParaRPr lang="nl-NL"/>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118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B6D382C-F4B3-4518-8FE7-1BAC002263DA}" type="slidenum">
              <a:rPr lang="nl-NL" smtClean="0"/>
              <a:pPr>
                <a:defRPr/>
              </a:pPr>
              <a:t>4</a:t>
            </a:fld>
            <a:endParaRPr lang="nl-NL"/>
          </a:p>
        </p:txBody>
      </p:sp>
    </p:spTree>
    <p:extLst>
      <p:ext uri="{BB962C8B-B14F-4D97-AF65-F5344CB8AC3E}">
        <p14:creationId xmlns:p14="http://schemas.microsoft.com/office/powerpoint/2010/main" val="34484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B6D382C-F4B3-4518-8FE7-1BAC002263DA}" type="slidenum">
              <a:rPr lang="nl-NL" smtClean="0"/>
              <a:pPr>
                <a:defRPr/>
              </a:pPr>
              <a:t>5</a:t>
            </a:fld>
            <a:endParaRPr lang="nl-NL"/>
          </a:p>
        </p:txBody>
      </p:sp>
    </p:spTree>
    <p:extLst>
      <p:ext uri="{BB962C8B-B14F-4D97-AF65-F5344CB8AC3E}">
        <p14:creationId xmlns:p14="http://schemas.microsoft.com/office/powerpoint/2010/main" val="414787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Imaging assessment CT or MRI, inclusion colon or rectal adenocarcinoma</a:t>
            </a:r>
          </a:p>
        </p:txBody>
      </p:sp>
      <p:sp>
        <p:nvSpPr>
          <p:cNvPr id="4" name="Slide Number Placeholder 3"/>
          <p:cNvSpPr>
            <a:spLocks noGrp="1"/>
          </p:cNvSpPr>
          <p:nvPr>
            <p:ph type="sldNum" sz="quarter" idx="5"/>
          </p:nvPr>
        </p:nvSpPr>
        <p:spPr/>
        <p:txBody>
          <a:bodyPr/>
          <a:lstStyle/>
          <a:p>
            <a:pPr>
              <a:defRPr/>
            </a:pPr>
            <a:fld id="{AB6D382C-F4B3-4518-8FE7-1BAC002263DA}" type="slidenum">
              <a:rPr lang="nl-NL" smtClean="0"/>
              <a:pPr>
                <a:defRPr/>
              </a:pPr>
              <a:t>7</a:t>
            </a:fld>
            <a:endParaRPr lang="nl-NL"/>
          </a:p>
        </p:txBody>
      </p:sp>
    </p:spTree>
    <p:extLst>
      <p:ext uri="{BB962C8B-B14F-4D97-AF65-F5344CB8AC3E}">
        <p14:creationId xmlns:p14="http://schemas.microsoft.com/office/powerpoint/2010/main" val="402835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6"/>
            <a:ext cx="6400800" cy="604513"/>
          </a:xfrm>
        </p:spPr>
        <p:txBody>
          <a:bodyPr/>
          <a:lstStyle>
            <a:lvl1pPr marL="0" indent="0" algn="l">
              <a:buNone/>
              <a:defRPr sz="1800">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2096689"/>
            <a:ext cx="8229600" cy="1143000"/>
          </a:xfrm>
        </p:spPr>
        <p:txBody>
          <a:bodyPr/>
          <a:lstStyle>
            <a:lvl1pPr algn="l">
              <a:defRPr sz="3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5273583"/>
            <a:ext cx="6400800" cy="339811"/>
          </a:xfrm>
        </p:spPr>
        <p:txBody>
          <a:bodyPr/>
          <a:lstStyle>
            <a:lvl1pPr marL="0" indent="0" algn="l">
              <a:buNone/>
              <a:defRPr sz="900" baseline="0">
                <a:solidFill>
                  <a:srgbClr val="002548"/>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263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4694"/>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2468893"/>
            <a:ext cx="6400800" cy="1752600"/>
          </a:xfrm>
        </p:spPr>
        <p:txBody>
          <a:bodyPr/>
          <a:lstStyle>
            <a:lvl1pPr marL="0" indent="0" algn="ctr">
              <a:buNone/>
              <a:defRPr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Professor Gina Brown</a:t>
            </a:r>
          </a:p>
          <a:p>
            <a:r>
              <a:rPr lang="en-US" dirty="0"/>
              <a:t>The Royal Marsden Hospital and Imperial College, London </a:t>
            </a:r>
          </a:p>
          <a:p>
            <a:r>
              <a:rPr lang="en-US" dirty="0"/>
              <a:t>www.profginabrown.com</a:t>
            </a:r>
          </a:p>
          <a:p>
            <a:r>
              <a:rPr lang="en-US" dirty="0"/>
              <a:t>@</a:t>
            </a:r>
            <a:r>
              <a:rPr lang="en-US" dirty="0" err="1"/>
              <a:t>profginabrown</a:t>
            </a:r>
            <a:r>
              <a:rPr lang="en-GB" dirty="0"/>
              <a:t> #</a:t>
            </a:r>
            <a:r>
              <a:rPr lang="en-GB" dirty="0" err="1"/>
              <a:t>ficare</a:t>
            </a:r>
            <a:r>
              <a:rPr lang="en-GB" dirty="0"/>
              <a:t> #</a:t>
            </a:r>
            <a:r>
              <a:rPr lang="en-GB" dirty="0" err="1"/>
              <a:t>organpreservation</a:t>
            </a:r>
            <a:endParaRPr lang="en-US" dirty="0"/>
          </a:p>
        </p:txBody>
      </p:sp>
    </p:spTree>
    <p:extLst>
      <p:ext uri="{BB962C8B-B14F-4D97-AF65-F5344CB8AC3E}">
        <p14:creationId xmlns:p14="http://schemas.microsoft.com/office/powerpoint/2010/main" val="161222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167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02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5"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2C6CD8-FE3E-4AAD-921E-2D909BCEFD65}"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B179BB-FC17-42DC-BE57-8A0B8283489F}" type="slidenum">
              <a:rPr lang="en-GB" smtClean="0"/>
              <a:t>‹#›</a:t>
            </a:fld>
            <a:endParaRPr lang="en-GB"/>
          </a:p>
        </p:txBody>
      </p:sp>
    </p:spTree>
    <p:extLst>
      <p:ext uri="{BB962C8B-B14F-4D97-AF65-F5344CB8AC3E}">
        <p14:creationId xmlns:p14="http://schemas.microsoft.com/office/powerpoint/2010/main" val="9309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Slide 3">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9144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3"/>
            <a:ext cx="9144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4" name="Content Placeholder 3"/>
          <p:cNvSpPr>
            <a:spLocks noGrp="1"/>
          </p:cNvSpPr>
          <p:nvPr>
            <p:ph sz="quarter" idx="14"/>
          </p:nvPr>
        </p:nvSpPr>
        <p:spPr>
          <a:xfrm>
            <a:off x="457200" y="2192945"/>
            <a:ext cx="4122892" cy="40298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quarter" idx="15"/>
          </p:nvPr>
        </p:nvSpPr>
        <p:spPr>
          <a:xfrm>
            <a:off x="4580093" y="2192945"/>
            <a:ext cx="4122892" cy="40298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6"/>
          </p:nvPr>
        </p:nvSpPr>
        <p:spPr>
          <a:xfrm>
            <a:off x="457200" y="1489541"/>
            <a:ext cx="4122738" cy="703403"/>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
        <p:nvSpPr>
          <p:cNvPr id="9" name="Text Placeholder 4"/>
          <p:cNvSpPr>
            <a:spLocks noGrp="1"/>
          </p:cNvSpPr>
          <p:nvPr>
            <p:ph type="body" sz="quarter" idx="17"/>
          </p:nvPr>
        </p:nvSpPr>
        <p:spPr>
          <a:xfrm>
            <a:off x="4580246" y="1489541"/>
            <a:ext cx="4122738" cy="703403"/>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9431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1" y="4110108"/>
            <a:ext cx="3711608" cy="957848"/>
          </a:xfrm>
        </p:spPr>
        <p:txBody>
          <a:bodyPr/>
          <a:lstStyle>
            <a:lvl1pPr marL="0" indent="0" algn="l">
              <a:buNone/>
              <a:defRPr sz="1800">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1" y="1545986"/>
            <a:ext cx="3711608" cy="2153335"/>
          </a:xfrm>
        </p:spPr>
        <p:txBody>
          <a:bodyPr/>
          <a:lstStyle>
            <a:lvl1pPr>
              <a:defRPr sz="3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5491353"/>
            <a:ext cx="3601176" cy="339811"/>
          </a:xfrm>
        </p:spPr>
        <p:txBody>
          <a:bodyPr/>
          <a:lstStyle>
            <a:lvl1pPr marL="0" indent="0" algn="l">
              <a:buNone/>
              <a:defRPr sz="900" baseline="0">
                <a:solidFill>
                  <a:srgbClr val="002548"/>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2" y="1546225"/>
            <a:ext cx="3930650" cy="4284936"/>
          </a:xfrm>
        </p:spPr>
        <p:txBody>
          <a:bodyPr/>
          <a:lstStyle>
            <a:lvl1pPr>
              <a:buClr>
                <a:srgbClr val="002548"/>
              </a:buClr>
              <a:defRPr/>
            </a:lvl1pPr>
          </a:lstStyle>
          <a:p>
            <a:endParaRPr lang="en-US" dirty="0"/>
          </a:p>
        </p:txBody>
      </p:sp>
      <p:sp>
        <p:nvSpPr>
          <p:cNvPr id="11"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0124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GB" dirty="0"/>
              <a:t>Click to edit Master title style</a:t>
            </a:r>
            <a:endParaRPr lang="en-US" dirty="0"/>
          </a:p>
        </p:txBody>
      </p:sp>
      <p:sp>
        <p:nvSpPr>
          <p:cNvPr id="3" name="Content Placeholder 2"/>
          <p:cNvSpPr>
            <a:spLocks noGrp="1"/>
          </p:cNvSpPr>
          <p:nvPr>
            <p:ph idx="1"/>
          </p:nvPr>
        </p:nvSpPr>
        <p:spPr>
          <a:xfrm>
            <a:off x="457200" y="2346583"/>
            <a:ext cx="8229600" cy="3484580"/>
          </a:xfrm>
        </p:spPr>
        <p:txBody>
          <a:bodyPr/>
          <a:lstStyle>
            <a:lvl1pPr>
              <a:buClr>
                <a:srgbClr val="002548"/>
              </a:buClr>
              <a:defRPr/>
            </a:lvl1pPr>
            <a:lvl2pPr>
              <a:buClr>
                <a:srgbClr val="002548"/>
              </a:buClr>
              <a:defRPr/>
            </a:lvl2pPr>
            <a:lvl3pPr>
              <a:buClr>
                <a:srgbClr val="002548"/>
              </a:buClr>
              <a:defRPr sz="900"/>
            </a:lvl3pPr>
            <a:lvl4pPr>
              <a:buClr>
                <a:srgbClr val="002548"/>
              </a:buClr>
              <a:defRPr sz="900"/>
            </a:lvl4pPr>
            <a:lvl5pPr>
              <a:buClr>
                <a:srgbClr val="002548"/>
              </a:buClr>
              <a:defRPr sz="900">
                <a:latin typeface="+mn-lt"/>
              </a:defRPr>
            </a:lvl5pPr>
            <a:lvl6pPr marL="1714500" indent="0">
              <a:buNone/>
              <a:defRPr sz="105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03860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3" y="2346583"/>
            <a:ext cx="3950877"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1800"/>
            </a:lvl1pPr>
          </a:lstStyle>
          <a:p>
            <a:r>
              <a:rPr lang="en-GB" dirty="0"/>
              <a:t>Click to edit Master title style</a:t>
            </a:r>
            <a:endParaRPr lang="en-US" dirty="0"/>
          </a:p>
        </p:txBody>
      </p:sp>
      <p:sp>
        <p:nvSpPr>
          <p:cNvPr id="12" name="Content Placeholder 2"/>
          <p:cNvSpPr>
            <a:spLocks noGrp="1"/>
          </p:cNvSpPr>
          <p:nvPr>
            <p:ph idx="12"/>
          </p:nvPr>
        </p:nvSpPr>
        <p:spPr>
          <a:xfrm>
            <a:off x="4735923" y="2346583"/>
            <a:ext cx="3950878"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353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3" y="2346583"/>
            <a:ext cx="3950877"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10"/>
            <a:ext cx="8229600" cy="507556"/>
          </a:xfrm>
        </p:spPr>
        <p:txBody>
          <a:bodyPr/>
          <a:lstStyle>
            <a:lvl1pPr>
              <a:defRPr sz="18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2346583"/>
            <a:ext cx="3950878" cy="2598663"/>
          </a:xfrm>
        </p:spPr>
        <p:txBody>
          <a:bodyPr/>
          <a:lstStyle>
            <a:lvl1pPr marL="0" indent="0">
              <a:buClr>
                <a:srgbClr val="0085CA"/>
              </a:buClr>
              <a:buNone/>
              <a:defRPr sz="21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7" y="5187001"/>
            <a:ext cx="3951287" cy="644160"/>
          </a:xfrm>
        </p:spPr>
        <p:txBody>
          <a:bodyPr/>
          <a:lstStyle>
            <a:lvl1pPr marL="0" marR="0" indent="0" algn="l" defTabSz="342900" rtl="0" eaLnBrk="1" fontAlgn="auto" latinLnBrk="0" hangingPunct="1">
              <a:lnSpc>
                <a:spcPct val="100000"/>
              </a:lnSpc>
              <a:spcBef>
                <a:spcPct val="20000"/>
              </a:spcBef>
              <a:spcAft>
                <a:spcPts val="0"/>
              </a:spcAft>
              <a:buClr>
                <a:srgbClr val="0085CA"/>
              </a:buClr>
              <a:buSzTx/>
              <a:buFont typeface="Arial"/>
              <a:buNone/>
              <a:tabLst/>
              <a:defRPr sz="900" baseline="0">
                <a:solidFill>
                  <a:srgbClr val="002548"/>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13967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3" y="2346583"/>
            <a:ext cx="3950877" cy="3484580"/>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10"/>
            <a:ext cx="8229600" cy="507556"/>
          </a:xfrm>
        </p:spPr>
        <p:txBody>
          <a:bodyPr/>
          <a:lstStyle>
            <a:lvl1pPr>
              <a:defRPr sz="18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7" y="2346584"/>
            <a:ext cx="3951287" cy="2635477"/>
          </a:xfrm>
        </p:spPr>
        <p:txBody>
          <a:bodyPr/>
          <a:lstStyle>
            <a:lvl1pPr>
              <a:buClr>
                <a:srgbClr val="002548"/>
              </a:buClr>
              <a:defRPr/>
            </a:lvl1pPr>
          </a:lstStyle>
          <a:p>
            <a:endParaRPr lang="en-US" dirty="0"/>
          </a:p>
        </p:txBody>
      </p:sp>
      <p:sp>
        <p:nvSpPr>
          <p:cNvPr id="13" name="Text Placeholder 12"/>
          <p:cNvSpPr>
            <a:spLocks noGrp="1"/>
          </p:cNvSpPr>
          <p:nvPr>
            <p:ph type="body" sz="quarter" idx="14" hasCustomPrompt="1"/>
          </p:nvPr>
        </p:nvSpPr>
        <p:spPr>
          <a:xfrm>
            <a:off x="4735517" y="5256948"/>
            <a:ext cx="3951287" cy="570541"/>
          </a:xfrm>
        </p:spPr>
        <p:txBody>
          <a:bodyPr/>
          <a:lstStyle>
            <a:lvl1pPr marL="0" indent="0">
              <a:buNone/>
              <a:defRPr sz="750">
                <a:solidFill>
                  <a:srgbClr val="002548"/>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5221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3" y="1487910"/>
            <a:ext cx="8229601" cy="3518693"/>
          </a:xfrm>
        </p:spPr>
        <p:txBody>
          <a:bodyPr/>
          <a:lstStyle>
            <a:lvl1pPr>
              <a:buClr>
                <a:srgbClr val="002548"/>
              </a:buClr>
              <a:defRPr/>
            </a:lvl1pPr>
          </a:lstStyle>
          <a:p>
            <a:endParaRPr lang="en-US" dirty="0"/>
          </a:p>
        </p:txBody>
      </p:sp>
      <p:sp>
        <p:nvSpPr>
          <p:cNvPr id="9"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3" y="5260622"/>
            <a:ext cx="3951287" cy="570541"/>
          </a:xfrm>
        </p:spPr>
        <p:txBody>
          <a:bodyPr/>
          <a:lstStyle>
            <a:lvl1pPr marL="0" indent="0">
              <a:buNone/>
              <a:defRPr sz="750">
                <a:solidFill>
                  <a:srgbClr val="002548"/>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75868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3" y="1487908"/>
            <a:ext cx="3951287" cy="3481880"/>
          </a:xfrm>
        </p:spPr>
        <p:txBody>
          <a:bodyPr/>
          <a:lstStyle>
            <a:lvl1pPr>
              <a:buClr>
                <a:srgbClr val="002548"/>
              </a:buClr>
              <a:defRPr/>
            </a:lvl1pPr>
          </a:lstStyle>
          <a:p>
            <a:endParaRPr lang="en-US" dirty="0"/>
          </a:p>
        </p:txBody>
      </p:sp>
      <p:sp>
        <p:nvSpPr>
          <p:cNvPr id="6" name="Text Placeholder 12"/>
          <p:cNvSpPr>
            <a:spLocks noGrp="1"/>
          </p:cNvSpPr>
          <p:nvPr>
            <p:ph type="body" sz="quarter" idx="14" hasCustomPrompt="1"/>
          </p:nvPr>
        </p:nvSpPr>
        <p:spPr>
          <a:xfrm>
            <a:off x="457203" y="5260622"/>
            <a:ext cx="3951287" cy="570541"/>
          </a:xfrm>
        </p:spPr>
        <p:txBody>
          <a:bodyPr/>
          <a:lstStyle>
            <a:lvl1pPr marL="0" indent="0">
              <a:buNone/>
              <a:defRPr sz="750">
                <a:solidFill>
                  <a:srgbClr val="002548"/>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7" y="1487913"/>
            <a:ext cx="3951287" cy="1972535"/>
          </a:xfrm>
        </p:spPr>
        <p:txBody>
          <a:bodyPr/>
          <a:lstStyle>
            <a:lvl1pPr>
              <a:buClr>
                <a:srgbClr val="002548"/>
              </a:buClr>
              <a:defRPr/>
            </a:lvl1pPr>
          </a:lstStyle>
          <a:p>
            <a:endParaRPr lang="en-US" dirty="0"/>
          </a:p>
        </p:txBody>
      </p:sp>
      <p:sp>
        <p:nvSpPr>
          <p:cNvPr id="9" name="Picture Placeholder 8"/>
          <p:cNvSpPr>
            <a:spLocks noGrp="1"/>
          </p:cNvSpPr>
          <p:nvPr>
            <p:ph type="pic" sz="quarter" idx="16"/>
          </p:nvPr>
        </p:nvSpPr>
        <p:spPr>
          <a:xfrm>
            <a:off x="4735517" y="3754953"/>
            <a:ext cx="3951287" cy="2076211"/>
          </a:xfrm>
        </p:spPr>
        <p:txBody>
          <a:bodyPr/>
          <a:lstStyle>
            <a:lvl1pPr>
              <a:buClr>
                <a:srgbClr val="002548"/>
              </a:buClr>
              <a:defRPr/>
            </a:lvl1pPr>
          </a:lstStyle>
          <a:p>
            <a:endParaRPr lang="en-US" dirty="0"/>
          </a:p>
        </p:txBody>
      </p:sp>
      <p:sp>
        <p:nvSpPr>
          <p:cNvPr id="8"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843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8" y="662861"/>
            <a:ext cx="2132875" cy="312291"/>
          </a:xfrm>
        </p:spPr>
        <p:txBody>
          <a:bodyPr/>
          <a:lstStyle>
            <a:lvl1pPr marL="0" indent="0" algn="r">
              <a:buNone/>
              <a:defRPr sz="750" b="1">
                <a:solidFill>
                  <a:srgbClr val="003E74"/>
                </a:solidFill>
              </a:defRPr>
            </a:lvl1pPr>
            <a:lvl2pPr marL="342900" indent="0">
              <a:buNone/>
              <a:defRPr sz="900">
                <a:solidFill>
                  <a:srgbClr val="003E74"/>
                </a:solidFill>
              </a:defRPr>
            </a:lvl2pPr>
            <a:lvl3pPr marL="685800" indent="0">
              <a:buNone/>
              <a:defRPr sz="900">
                <a:solidFill>
                  <a:srgbClr val="003E74"/>
                </a:solidFill>
              </a:defRPr>
            </a:lvl3pPr>
            <a:lvl4pPr marL="1028700" indent="0">
              <a:buNone/>
              <a:defRPr sz="900">
                <a:solidFill>
                  <a:srgbClr val="003E74"/>
                </a:solidFill>
              </a:defRPr>
            </a:lvl4pPr>
            <a:lvl5pPr marL="1371600" indent="0">
              <a:buNone/>
              <a:defRPr sz="9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4" y="984353"/>
            <a:ext cx="1446859" cy="257175"/>
          </a:xfrm>
        </p:spPr>
        <p:txBody>
          <a:bodyPr/>
          <a:lstStyle>
            <a:lvl1pPr marL="0" indent="0" algn="r">
              <a:buNone/>
              <a:defRPr sz="75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9137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 y="0"/>
            <a:ext cx="9135879" cy="6858000"/>
          </a:xfrm>
          <a:prstGeom prst="rect">
            <a:avLst/>
          </a:prstGeom>
        </p:spPr>
      </p:pic>
      <p:sp>
        <p:nvSpPr>
          <p:cNvPr id="3" name="Text Placeholder 2"/>
          <p:cNvSpPr>
            <a:spLocks noGrp="1"/>
          </p:cNvSpPr>
          <p:nvPr>
            <p:ph type="body" idx="1"/>
          </p:nvPr>
        </p:nvSpPr>
        <p:spPr>
          <a:xfrm>
            <a:off x="457200" y="2346583"/>
            <a:ext cx="8229600" cy="348458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487910"/>
            <a:ext cx="8229600" cy="507556"/>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41788678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Lst>
  <p:hf hdr="0"/>
  <p:txStyles>
    <p:titleStyle>
      <a:lvl1pPr algn="l" defTabSz="342900" rtl="0" eaLnBrk="1" latinLnBrk="0" hangingPunct="1">
        <a:spcBef>
          <a:spcPct val="0"/>
        </a:spcBef>
        <a:buNone/>
        <a:defRPr sz="1800" b="1" kern="1200">
          <a:solidFill>
            <a:srgbClr val="003E74"/>
          </a:solidFill>
          <a:latin typeface="Arial"/>
          <a:ea typeface="+mj-ea"/>
          <a:cs typeface="Arial"/>
        </a:defRPr>
      </a:lvl1pPr>
    </p:titleStyle>
    <p:bodyStyle>
      <a:lvl1pPr marL="257175" indent="-257175" algn="l" defTabSz="342900" rtl="0" eaLnBrk="1" latinLnBrk="0" hangingPunct="1">
        <a:spcBef>
          <a:spcPct val="20000"/>
        </a:spcBef>
        <a:buClr>
          <a:srgbClr val="002548"/>
        </a:buClr>
        <a:buFont typeface="Arial"/>
        <a:buChar char="•"/>
        <a:defRPr sz="1350" kern="1200">
          <a:solidFill>
            <a:schemeClr val="tx1"/>
          </a:solidFill>
          <a:latin typeface="Arial"/>
          <a:ea typeface="+mn-ea"/>
          <a:cs typeface="Arial"/>
        </a:defRPr>
      </a:lvl1pPr>
      <a:lvl2pPr marL="557213" indent="-214313" algn="l" defTabSz="342900" rtl="0" eaLnBrk="1" latinLnBrk="0" hangingPunct="1">
        <a:spcBef>
          <a:spcPct val="20000"/>
        </a:spcBef>
        <a:buClr>
          <a:srgbClr val="002548"/>
        </a:buClr>
        <a:buFont typeface="Arial"/>
        <a:buChar char="–"/>
        <a:defRPr sz="1350" kern="1200">
          <a:solidFill>
            <a:schemeClr val="tx1"/>
          </a:solidFill>
          <a:latin typeface="Arial"/>
          <a:ea typeface="+mn-ea"/>
          <a:cs typeface="Arial"/>
        </a:defRPr>
      </a:lvl2pPr>
      <a:lvl3pPr marL="857250" indent="-171450" algn="l" defTabSz="342900" rtl="0" eaLnBrk="1" latinLnBrk="0" hangingPunct="1">
        <a:spcBef>
          <a:spcPct val="20000"/>
        </a:spcBef>
        <a:buClr>
          <a:srgbClr val="002548"/>
        </a:buClr>
        <a:buFont typeface="Arial"/>
        <a:buChar char="•"/>
        <a:defRPr sz="900" kern="1200">
          <a:solidFill>
            <a:schemeClr val="tx1"/>
          </a:solidFill>
          <a:latin typeface="Arial"/>
          <a:ea typeface="+mn-ea"/>
          <a:cs typeface="Arial"/>
        </a:defRPr>
      </a:lvl3pPr>
      <a:lvl4pPr marL="1200150" indent="-171450" algn="l" defTabSz="342900" rtl="0" eaLnBrk="1" latinLnBrk="0" hangingPunct="1">
        <a:spcBef>
          <a:spcPct val="20000"/>
        </a:spcBef>
        <a:buClr>
          <a:srgbClr val="002548"/>
        </a:buClr>
        <a:buFont typeface="Arial"/>
        <a:buChar char="–"/>
        <a:defRPr sz="900" kern="1200">
          <a:solidFill>
            <a:schemeClr val="tx1"/>
          </a:solidFill>
          <a:latin typeface="Arial"/>
          <a:ea typeface="+mn-ea"/>
          <a:cs typeface="Arial"/>
        </a:defRPr>
      </a:lvl4pPr>
      <a:lvl5pPr marL="1543050" indent="-171450" algn="l" defTabSz="342900" rtl="0" eaLnBrk="1" latinLnBrk="0" hangingPunct="1">
        <a:spcBef>
          <a:spcPct val="20000"/>
        </a:spcBef>
        <a:buClr>
          <a:srgbClr val="002548"/>
        </a:buClr>
        <a:buFont typeface="Arial"/>
        <a:buChar char="»"/>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clinicaltrials@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gina.brown@imperial.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profginabrown.com/percm-registration/"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646" y="244714"/>
            <a:ext cx="6209016" cy="1152128"/>
          </a:xfrm>
        </p:spPr>
        <p:txBody>
          <a:bodyPr>
            <a:normAutofit/>
          </a:bodyPr>
          <a:lstStyle/>
          <a:p>
            <a:pPr algn="ctr" eaLnBrk="1" hangingPunct="1">
              <a:defRPr/>
            </a:pPr>
            <a:r>
              <a:rPr lang="en-US" sz="2400" dirty="0">
                <a:effectLst/>
                <a:latin typeface="Arial MT"/>
                <a:ea typeface="Arial MT"/>
                <a:cs typeface="Arial MT"/>
              </a:rPr>
              <a:t>Colorectal Cancer Clinical Trials</a:t>
            </a:r>
            <a:endParaRPr lang="en-GB" sz="2400" b="1" dirty="0">
              <a:solidFill>
                <a:srgbClr val="000000"/>
              </a:solidFill>
            </a:endParaRPr>
          </a:p>
        </p:txBody>
      </p:sp>
      <p:sp>
        <p:nvSpPr>
          <p:cNvPr id="5" name="Subtitle 2"/>
          <p:cNvSpPr>
            <a:spLocks noGrp="1"/>
          </p:cNvSpPr>
          <p:nvPr>
            <p:ph type="subTitle" idx="1"/>
          </p:nvPr>
        </p:nvSpPr>
        <p:spPr>
          <a:xfrm>
            <a:off x="1405803" y="1421944"/>
            <a:ext cx="6318702" cy="1350150"/>
          </a:xfrm>
        </p:spPr>
        <p:txBody>
          <a:bodyPr/>
          <a:lstStyle>
            <a:lvl1pPr marL="0" indent="0" algn="ctr">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z="1600" dirty="0"/>
              <a:t>Trial Team: </a:t>
            </a:r>
            <a:r>
              <a:rPr lang="en-US" sz="1600" dirty="0">
                <a:hlinkClick r:id="rId3"/>
              </a:rPr>
              <a:t>giclinicaltrials@imperial.ac.uk</a:t>
            </a:r>
            <a:endParaRPr lang="en-US" sz="1600" dirty="0"/>
          </a:p>
          <a:p>
            <a:endParaRPr lang="en-US" sz="1000" dirty="0"/>
          </a:p>
          <a:p>
            <a:r>
              <a:rPr lang="en-US" sz="1600" dirty="0"/>
              <a:t>Prof Gina Brown: </a:t>
            </a:r>
            <a:r>
              <a:rPr lang="en-US" sz="1600" dirty="0">
                <a:hlinkClick r:id="rId4"/>
              </a:rPr>
              <a:t>gina.brown@imperial.ac.uk</a:t>
            </a:r>
            <a:endParaRPr lang="en-US" sz="1600" dirty="0"/>
          </a:p>
          <a:p>
            <a:endParaRPr lang="en-US" sz="1400" dirty="0"/>
          </a:p>
          <a:p>
            <a:r>
              <a:rPr lang="en-US" sz="1600" dirty="0"/>
              <a:t>Caroline Martin</a:t>
            </a:r>
          </a:p>
          <a:p>
            <a:r>
              <a:rPr lang="en-US" sz="1600" dirty="0"/>
              <a:t>Syvella Ellis</a:t>
            </a:r>
          </a:p>
          <a:p>
            <a:endParaRPr lang="en-US" sz="1600" dirty="0"/>
          </a:p>
          <a:p>
            <a:endParaRPr lang="en-US" sz="1600" dirty="0"/>
          </a:p>
          <a:p>
            <a:r>
              <a:rPr lang="en-US" sz="1600" dirty="0"/>
              <a:t>Hammersmith Hospital Campus</a:t>
            </a:r>
          </a:p>
          <a:p>
            <a:r>
              <a:rPr lang="en-US" sz="1600" dirty="0"/>
              <a:t>Imperial College London</a:t>
            </a:r>
          </a:p>
          <a:p>
            <a:r>
              <a:rPr lang="en-US" sz="1600" dirty="0"/>
              <a:t>W12 0NN</a:t>
            </a:r>
          </a:p>
          <a:p>
            <a:r>
              <a:rPr lang="en-US" sz="1600" dirty="0"/>
              <a:t> </a:t>
            </a:r>
            <a:endParaRPr lang="en-US" sz="2800" dirty="0"/>
          </a:p>
          <a:p>
            <a:r>
              <a:rPr lang="en-US" sz="2000" b="1" dirty="0"/>
              <a:t>Amendments have been submitted for all trials to extend recruitment to April 2026 due to delays in transferring sponsorship</a:t>
            </a:r>
          </a:p>
          <a:p>
            <a:endParaRPr lang="en-US" sz="2800" dirty="0"/>
          </a:p>
          <a:p>
            <a:r>
              <a:rPr lang="en-US" sz="2800" dirty="0"/>
              <a:t>www.profginabrown.com</a:t>
            </a:r>
          </a:p>
          <a:p>
            <a:endParaRPr lang="en-US" sz="2800" dirty="0"/>
          </a:p>
        </p:txBody>
      </p:sp>
    </p:spTree>
    <p:extLst>
      <p:ext uri="{BB962C8B-B14F-4D97-AF65-F5344CB8AC3E}">
        <p14:creationId xmlns:p14="http://schemas.microsoft.com/office/powerpoint/2010/main" val="29806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960861" y="83706"/>
            <a:ext cx="7222277" cy="1200329"/>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TRIGGER</a:t>
            </a:r>
            <a:r>
              <a:rPr lang="en-GB" sz="2400" b="1" dirty="0">
                <a:solidFill>
                  <a:prstClr val="black"/>
                </a:solidFill>
                <a:latin typeface="Arial" panose="020B0604020202020204" pitchFamily="34" charset="0"/>
                <a:cs typeface="Arial" panose="020B0604020202020204" pitchFamily="34" charset="0"/>
              </a:rPr>
              <a:t>: using MRI to identify patients who can have watch and wait instead of surgery after preoperative therapy</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0364" y="1930208"/>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TRIGGER?</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0364" y="2482494"/>
            <a:ext cx="4181636"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600" dirty="0">
                <a:latin typeface="Arial" panose="020B0604020202020204" pitchFamily="34" charset="0"/>
                <a:ea typeface="Times New Roman" panose="02020603050405020304" pitchFamily="18" charset="0"/>
              </a:rPr>
              <a:t>No prospective trials have stratified rectal cancer management according to the initial response to treatment using </a:t>
            </a:r>
            <a:r>
              <a:rPr lang="en-GB" sz="1600" dirty="0" err="1">
                <a:latin typeface="Arial" panose="020B0604020202020204" pitchFamily="34" charset="0"/>
                <a:ea typeface="Times New Roman" panose="02020603050405020304" pitchFamily="18" charset="0"/>
              </a:rPr>
              <a:t>mrTRG</a:t>
            </a:r>
            <a:r>
              <a:rPr lang="en-GB" sz="1600" dirty="0">
                <a:latin typeface="Arial" panose="020B0604020202020204" pitchFamily="34" charset="0"/>
                <a:ea typeface="Times New Roman" panose="02020603050405020304" pitchFamily="18" charset="0"/>
              </a:rPr>
              <a:t> or any other biomarker for response to treatment. </a:t>
            </a:r>
          </a:p>
          <a:p>
            <a:pPr algn="l" fontAlgn="auto">
              <a:spcBef>
                <a:spcPts val="0"/>
              </a:spcBef>
              <a:spcAft>
                <a:spcPts val="450"/>
              </a:spcAft>
            </a:pPr>
            <a:endParaRPr lang="en-GB" sz="16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600" b="1" dirty="0">
                <a:solidFill>
                  <a:srgbClr val="003E74"/>
                </a:solidFill>
                <a:ea typeface="+mj-ea"/>
              </a:rPr>
              <a:t>We want to find out:  </a:t>
            </a:r>
            <a:r>
              <a:rPr lang="en-GB" sz="1600" dirty="0">
                <a:latin typeface="Arial" panose="020B0604020202020204" pitchFamily="34" charset="0"/>
                <a:ea typeface="Times New Roman" panose="02020603050405020304" pitchFamily="18" charset="0"/>
              </a:rPr>
              <a:t>if </a:t>
            </a:r>
            <a:r>
              <a:rPr lang="en-GB" sz="1600" dirty="0" err="1">
                <a:latin typeface="Arial" panose="020B0604020202020204" pitchFamily="34" charset="0"/>
                <a:ea typeface="Times New Roman" panose="02020603050405020304" pitchFamily="18" charset="0"/>
              </a:rPr>
              <a:t>mrTRG</a:t>
            </a:r>
            <a:r>
              <a:rPr lang="en-GB" sz="1600" dirty="0">
                <a:latin typeface="Arial" panose="020B0604020202020204" pitchFamily="34" charset="0"/>
                <a:ea typeface="Times New Roman" panose="02020603050405020304" pitchFamily="18" charset="0"/>
              </a:rPr>
              <a:t> can be used as a personalised MRI directed dual management </a:t>
            </a:r>
            <a:r>
              <a:rPr lang="en-GB" sz="1600" dirty="0" err="1">
                <a:latin typeface="Arial" panose="020B0604020202020204" pitchFamily="34" charset="0"/>
                <a:ea typeface="Times New Roman" panose="02020603050405020304" pitchFamily="18" charset="0"/>
              </a:rPr>
              <a:t>approach;‘good</a:t>
            </a:r>
            <a:r>
              <a:rPr lang="en-GB" sz="1600" dirty="0">
                <a:latin typeface="Arial" panose="020B0604020202020204" pitchFamily="34" charset="0"/>
                <a:ea typeface="Times New Roman" panose="02020603050405020304" pitchFamily="18" charset="0"/>
              </a:rPr>
              <a:t> responders’ will be offered the opportunity to avoid surgery altogether and instead undergo a surveillance protocol (watch &amp; wait); ‘poor responders’ to radiotherapy will be evaluated to determine how the </a:t>
            </a:r>
            <a:r>
              <a:rPr lang="en-GB" sz="1600" dirty="0" err="1">
                <a:latin typeface="Arial" panose="020B0604020202020204" pitchFamily="34" charset="0"/>
                <a:ea typeface="Times New Roman" panose="02020603050405020304" pitchFamily="18" charset="0"/>
              </a:rPr>
              <a:t>mrTRG</a:t>
            </a:r>
            <a:r>
              <a:rPr lang="en-GB" sz="1600" dirty="0">
                <a:latin typeface="Arial" panose="020B0604020202020204" pitchFamily="34" charset="0"/>
                <a:ea typeface="Times New Roman" panose="02020603050405020304" pitchFamily="18" charset="0"/>
              </a:rPr>
              <a:t> assessment influences MDT decision making such as offering additional treatment to enable further downstaging.</a:t>
            </a:r>
          </a:p>
          <a:p>
            <a:pPr algn="l" fontAlgn="auto">
              <a:spcAft>
                <a:spcPts val="0"/>
              </a:spcAft>
            </a:pPr>
            <a:endParaRPr lang="en-GB" sz="1400" dirty="0"/>
          </a:p>
        </p:txBody>
      </p:sp>
      <p:pic>
        <p:nvPicPr>
          <p:cNvPr id="7" name="Picture 6">
            <a:extLst>
              <a:ext uri="{FF2B5EF4-FFF2-40B4-BE49-F238E27FC236}">
                <a16:creationId xmlns:a16="http://schemas.microsoft.com/office/drawing/2014/main" id="{E1749524-2706-D0C0-AC2B-04E7EF700A76}"/>
              </a:ext>
            </a:extLst>
          </p:cNvPr>
          <p:cNvPicPr>
            <a:picLocks noChangeAspect="1"/>
          </p:cNvPicPr>
          <p:nvPr/>
        </p:nvPicPr>
        <p:blipFill>
          <a:blip r:embed="rId2"/>
          <a:stretch>
            <a:fillRect/>
          </a:stretch>
        </p:blipFill>
        <p:spPr>
          <a:xfrm>
            <a:off x="4572000" y="1392115"/>
            <a:ext cx="4248471" cy="5061221"/>
          </a:xfrm>
          <a:prstGeom prst="rect">
            <a:avLst/>
          </a:prstGeom>
        </p:spPr>
      </p:pic>
      <p:sp>
        <p:nvSpPr>
          <p:cNvPr id="5" name="TextBox 4">
            <a:extLst>
              <a:ext uri="{FF2B5EF4-FFF2-40B4-BE49-F238E27FC236}">
                <a16:creationId xmlns:a16="http://schemas.microsoft.com/office/drawing/2014/main" id="{C6B70EB5-BFBB-BA94-7AB1-D928432C055D}"/>
              </a:ext>
            </a:extLst>
          </p:cNvPr>
          <p:cNvSpPr txBox="1"/>
          <p:nvPr/>
        </p:nvSpPr>
        <p:spPr>
          <a:xfrm>
            <a:off x="2235736" y="6478764"/>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8" name="TextBox 7">
            <a:extLst>
              <a:ext uri="{FF2B5EF4-FFF2-40B4-BE49-F238E27FC236}">
                <a16:creationId xmlns:a16="http://schemas.microsoft.com/office/drawing/2014/main" id="{8CC20835-D433-1B15-AF7E-7E22832F31BB}"/>
              </a:ext>
            </a:extLst>
          </p:cNvPr>
          <p:cNvSpPr txBox="1"/>
          <p:nvPr/>
        </p:nvSpPr>
        <p:spPr>
          <a:xfrm>
            <a:off x="323529" y="1167643"/>
            <a:ext cx="4572000" cy="815608"/>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Number: 156408 	CPMS ID: 20576</a:t>
            </a:r>
          </a:p>
          <a:p>
            <a:endParaRPr lang="en-GB" sz="300" b="1" dirty="0">
              <a:solidFill>
                <a:srgbClr val="003E74"/>
              </a:solidFill>
              <a:latin typeface="+mn-lt"/>
            </a:endParaRPr>
          </a:p>
          <a:p>
            <a:r>
              <a:rPr lang="en-GB" sz="1400" b="1" dirty="0">
                <a:solidFill>
                  <a:srgbClr val="003E74"/>
                </a:solidFill>
                <a:latin typeface="+mn-lt"/>
              </a:rPr>
              <a:t>ClinicalTrials.gov ID: NCT02704520</a:t>
            </a:r>
          </a:p>
        </p:txBody>
      </p:sp>
    </p:spTree>
    <p:extLst>
      <p:ext uri="{BB962C8B-B14F-4D97-AF65-F5344CB8AC3E}">
        <p14:creationId xmlns:p14="http://schemas.microsoft.com/office/powerpoint/2010/main" val="104563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248934" y="5868"/>
            <a:ext cx="8646132"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Beyond TME Origins</a:t>
            </a:r>
            <a:r>
              <a:rPr lang="en-GB" sz="2400" b="1" dirty="0">
                <a:solidFill>
                  <a:prstClr val="black"/>
                </a:solidFill>
                <a:latin typeface="Arial" panose="020B0604020202020204" pitchFamily="34" charset="0"/>
                <a:cs typeface="Arial" panose="020B0604020202020204" pitchFamily="34" charset="0"/>
              </a:rPr>
              <a:t>: investigating the staging, treatment, origins and prevention of recurrent pelvic cancer</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0364" y="1897256"/>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Beyond TME Origins?</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0364" y="2520287"/>
            <a:ext cx="4181636"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800" dirty="0">
                <a:latin typeface="Arial" panose="020B0604020202020204" pitchFamily="34" charset="0"/>
                <a:ea typeface="Times New Roman" panose="02020603050405020304" pitchFamily="18" charset="0"/>
              </a:rPr>
              <a:t>We are using a specifically designed imaging assessment proforma to document not only the anatomic compartments of recurrence but also the cause based on its pattern of spread and how this relates to the primary tumour.  In this way, we aim to prevent future cancer deaths from recurrences</a:t>
            </a:r>
          </a:p>
          <a:p>
            <a:pPr algn="l" fontAlgn="auto">
              <a:spcBef>
                <a:spcPts val="0"/>
              </a:spcBef>
              <a:spcAft>
                <a:spcPts val="450"/>
              </a:spcAft>
            </a:pPr>
            <a:endParaRPr lang="en-GB" sz="18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800" b="1" dirty="0">
                <a:solidFill>
                  <a:srgbClr val="003E74"/>
                </a:solidFill>
                <a:ea typeface="+mj-ea"/>
              </a:rPr>
              <a:t>We want to find out:  </a:t>
            </a:r>
            <a:r>
              <a:rPr lang="en-GB" sz="1800" dirty="0">
                <a:latin typeface="Arial" panose="020B0604020202020204" pitchFamily="34" charset="0"/>
                <a:ea typeface="Times New Roman" panose="02020603050405020304" pitchFamily="18" charset="0"/>
              </a:rPr>
              <a:t>why patients recur, how recurrences manifest and how we can optimally treat patients with recurrence.</a:t>
            </a:r>
          </a:p>
          <a:p>
            <a:pPr algn="l" fontAlgn="auto">
              <a:spcBef>
                <a:spcPct val="0"/>
              </a:spcBef>
              <a:spcAft>
                <a:spcPts val="0"/>
              </a:spcAft>
            </a:pPr>
            <a:endParaRPr lang="en-GB" sz="1800" dirty="0">
              <a:latin typeface="Arial" panose="020B0604020202020204" pitchFamily="34" charset="0"/>
              <a:ea typeface="Times New Roman" panose="02020603050405020304" pitchFamily="18" charset="0"/>
            </a:endParaRPr>
          </a:p>
          <a:p>
            <a:pPr algn="l" fontAlgn="auto">
              <a:spcAft>
                <a:spcPts val="0"/>
              </a:spcAft>
            </a:pPr>
            <a:endParaRPr lang="en-GB" sz="1600" dirty="0"/>
          </a:p>
        </p:txBody>
      </p:sp>
      <p:pic>
        <p:nvPicPr>
          <p:cNvPr id="5" name="Picture 4">
            <a:extLst>
              <a:ext uri="{FF2B5EF4-FFF2-40B4-BE49-F238E27FC236}">
                <a16:creationId xmlns:a16="http://schemas.microsoft.com/office/drawing/2014/main" id="{1754746F-D12A-3D47-77B0-3A8D1A5CE93F}"/>
              </a:ext>
            </a:extLst>
          </p:cNvPr>
          <p:cNvPicPr>
            <a:picLocks noChangeAspect="1"/>
          </p:cNvPicPr>
          <p:nvPr/>
        </p:nvPicPr>
        <p:blipFill>
          <a:blip r:embed="rId2"/>
          <a:stretch>
            <a:fillRect/>
          </a:stretch>
        </p:blipFill>
        <p:spPr>
          <a:xfrm>
            <a:off x="4645618" y="1081093"/>
            <a:ext cx="4388252" cy="5328592"/>
          </a:xfrm>
          <a:prstGeom prst="rect">
            <a:avLst/>
          </a:prstGeom>
        </p:spPr>
      </p:pic>
      <p:sp>
        <p:nvSpPr>
          <p:cNvPr id="6" name="TextBox 5">
            <a:extLst>
              <a:ext uri="{FF2B5EF4-FFF2-40B4-BE49-F238E27FC236}">
                <a16:creationId xmlns:a16="http://schemas.microsoft.com/office/drawing/2014/main" id="{5092775E-8EC6-8696-7F5E-DA762B09BDF8}"/>
              </a:ext>
            </a:extLst>
          </p:cNvPr>
          <p:cNvSpPr txBox="1"/>
          <p:nvPr/>
        </p:nvSpPr>
        <p:spPr>
          <a:xfrm>
            <a:off x="2267744" y="6409685"/>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2B5ACD0B-84AF-0759-EA5A-3E70B3F79FA4}"/>
              </a:ext>
            </a:extLst>
          </p:cNvPr>
          <p:cNvSpPr txBox="1"/>
          <p:nvPr/>
        </p:nvSpPr>
        <p:spPr>
          <a:xfrm>
            <a:off x="248934" y="938762"/>
            <a:ext cx="4572000" cy="830997"/>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Number: 136843 	CPMS ID: 17065</a:t>
            </a:r>
          </a:p>
          <a:p>
            <a:endParaRPr lang="en-GB" sz="600" b="1" dirty="0">
              <a:solidFill>
                <a:srgbClr val="003E74"/>
              </a:solidFill>
              <a:latin typeface="+mn-lt"/>
            </a:endParaRPr>
          </a:p>
          <a:p>
            <a:r>
              <a:rPr lang="en-GB" sz="1400" b="1" dirty="0">
                <a:solidFill>
                  <a:srgbClr val="003E74"/>
                </a:solidFill>
                <a:latin typeface="+mn-lt"/>
              </a:rPr>
              <a:t>ClinicalTrials.gov ID: NCT02292641</a:t>
            </a:r>
          </a:p>
        </p:txBody>
      </p:sp>
    </p:spTree>
    <p:extLst>
      <p:ext uri="{BB962C8B-B14F-4D97-AF65-F5344CB8AC3E}">
        <p14:creationId xmlns:p14="http://schemas.microsoft.com/office/powerpoint/2010/main" val="269292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179512" y="177258"/>
            <a:ext cx="8784976"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EVIDENCE:</a:t>
            </a:r>
            <a:r>
              <a:rPr lang="en-GB" sz="2400" b="1" dirty="0">
                <a:solidFill>
                  <a:prstClr val="black"/>
                </a:solidFill>
                <a:latin typeface="Arial" panose="020B0604020202020204" pitchFamily="34" charset="0"/>
                <a:cs typeface="Arial" panose="020B0604020202020204" pitchFamily="34" charset="0"/>
              </a:rPr>
              <a:t> investigating the pathway of cancer spread to distant organs in colorectal cancer</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539552" y="1871225"/>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EVIDENCE?</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539552" y="2657908"/>
            <a:ext cx="3754760"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800" dirty="0">
                <a:latin typeface="Arial" panose="020B0604020202020204" pitchFamily="34" charset="0"/>
                <a:ea typeface="Times New Roman" panose="02020603050405020304" pitchFamily="18" charset="0"/>
              </a:rPr>
              <a:t>A proof for a vascular route of spread rather than lymph nodes would lead to a paradigm shift in future decision making at national and international level.</a:t>
            </a:r>
          </a:p>
          <a:p>
            <a:pPr algn="l" fontAlgn="auto">
              <a:spcBef>
                <a:spcPts val="0"/>
              </a:spcBef>
              <a:spcAft>
                <a:spcPts val="450"/>
              </a:spcAft>
            </a:pPr>
            <a:endParaRPr lang="en-GB" sz="18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800" b="1" dirty="0">
                <a:solidFill>
                  <a:srgbClr val="003E74"/>
                </a:solidFill>
                <a:ea typeface="+mj-ea"/>
              </a:rPr>
              <a:t>We want to find out:  </a:t>
            </a:r>
            <a:r>
              <a:rPr lang="en-GB" sz="1800" dirty="0">
                <a:latin typeface="Arial" panose="020B0604020202020204" pitchFamily="34" charset="0"/>
                <a:ea typeface="Times New Roman" panose="02020603050405020304" pitchFamily="18" charset="0"/>
              </a:rPr>
              <a:t>whether the vascular route of spread (as evidenced through EMVI and tumour deposits) is more important than lymph nodes in the development of metastatic disease.</a:t>
            </a:r>
          </a:p>
          <a:p>
            <a:pPr algn="l" fontAlgn="auto">
              <a:spcAft>
                <a:spcPts val="0"/>
              </a:spcAft>
            </a:pPr>
            <a:endParaRPr lang="en-GB" sz="1600" dirty="0"/>
          </a:p>
        </p:txBody>
      </p:sp>
      <p:pic>
        <p:nvPicPr>
          <p:cNvPr id="5" name="Picture 4">
            <a:extLst>
              <a:ext uri="{FF2B5EF4-FFF2-40B4-BE49-F238E27FC236}">
                <a16:creationId xmlns:a16="http://schemas.microsoft.com/office/drawing/2014/main" id="{CF6EDF1E-0CA3-7FAB-1129-1C5BA492B2FA}"/>
              </a:ext>
            </a:extLst>
          </p:cNvPr>
          <p:cNvPicPr>
            <a:picLocks noChangeAspect="1"/>
          </p:cNvPicPr>
          <p:nvPr/>
        </p:nvPicPr>
        <p:blipFill>
          <a:blip r:embed="rId2"/>
          <a:stretch>
            <a:fillRect/>
          </a:stretch>
        </p:blipFill>
        <p:spPr>
          <a:xfrm>
            <a:off x="5237820" y="1124691"/>
            <a:ext cx="3240360" cy="5488853"/>
          </a:xfrm>
          <a:prstGeom prst="rect">
            <a:avLst/>
          </a:prstGeom>
        </p:spPr>
      </p:pic>
      <p:sp>
        <p:nvSpPr>
          <p:cNvPr id="6" name="TextBox 5">
            <a:extLst>
              <a:ext uri="{FF2B5EF4-FFF2-40B4-BE49-F238E27FC236}">
                <a16:creationId xmlns:a16="http://schemas.microsoft.com/office/drawing/2014/main" id="{DF9BB7CB-D139-5B7B-20B2-F1074156FFEB}"/>
              </a:ext>
            </a:extLst>
          </p:cNvPr>
          <p:cNvSpPr txBox="1"/>
          <p:nvPr/>
        </p:nvSpPr>
        <p:spPr>
          <a:xfrm>
            <a:off x="1799184" y="6294382"/>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6421FA01-AE3B-D334-5B47-DF88194E36BF}"/>
              </a:ext>
            </a:extLst>
          </p:cNvPr>
          <p:cNvSpPr txBox="1"/>
          <p:nvPr/>
        </p:nvSpPr>
        <p:spPr>
          <a:xfrm>
            <a:off x="395536" y="1124691"/>
            <a:ext cx="4572000" cy="569387"/>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Number: 288231	CPMS ID: 55248</a:t>
            </a:r>
          </a:p>
          <a:p>
            <a:endParaRPr lang="en-GB" sz="300" b="1" dirty="0">
              <a:solidFill>
                <a:srgbClr val="003E74"/>
              </a:solidFill>
              <a:latin typeface="+mn-lt"/>
            </a:endParaRPr>
          </a:p>
        </p:txBody>
      </p:sp>
    </p:spTree>
    <p:extLst>
      <p:ext uri="{BB962C8B-B14F-4D97-AF65-F5344CB8AC3E}">
        <p14:creationId xmlns:p14="http://schemas.microsoft.com/office/powerpoint/2010/main" val="19216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D9AF9C2B-B75C-8219-51B0-63467F7C6E8A}"/>
              </a:ext>
            </a:extLst>
          </p:cNvPr>
          <p:cNvPicPr>
            <a:picLocks noChangeAspect="1"/>
          </p:cNvPicPr>
          <p:nvPr/>
        </p:nvPicPr>
        <p:blipFill>
          <a:blip r:embed="rId3"/>
          <a:stretch>
            <a:fillRect/>
          </a:stretch>
        </p:blipFill>
        <p:spPr>
          <a:xfrm>
            <a:off x="754559" y="244456"/>
            <a:ext cx="7634881" cy="5741849"/>
          </a:xfrm>
          <a:prstGeom prst="rect">
            <a:avLst/>
          </a:prstGeom>
          <a:noFill/>
        </p:spPr>
      </p:pic>
      <p:sp>
        <p:nvSpPr>
          <p:cNvPr id="3" name="TextBox 2">
            <a:extLst>
              <a:ext uri="{FF2B5EF4-FFF2-40B4-BE49-F238E27FC236}">
                <a16:creationId xmlns:a16="http://schemas.microsoft.com/office/drawing/2014/main" id="{EFFE81E9-620C-F1EC-5783-B2AFD475A6B3}"/>
              </a:ext>
            </a:extLst>
          </p:cNvPr>
          <p:cNvSpPr txBox="1"/>
          <p:nvPr/>
        </p:nvSpPr>
        <p:spPr>
          <a:xfrm>
            <a:off x="2286000" y="6274990"/>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Tree>
    <p:extLst>
      <p:ext uri="{BB962C8B-B14F-4D97-AF65-F5344CB8AC3E}">
        <p14:creationId xmlns:p14="http://schemas.microsoft.com/office/powerpoint/2010/main" val="83948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1259632" y="16328"/>
            <a:ext cx="5997192"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PRESERVE</a:t>
            </a:r>
            <a:r>
              <a:rPr lang="en-GB" sz="2400" b="1" dirty="0">
                <a:solidFill>
                  <a:prstClr val="black"/>
                </a:solidFill>
                <a:latin typeface="Arial" panose="020B0604020202020204" pitchFamily="34" charset="0"/>
                <a:cs typeface="Arial" panose="020B0604020202020204" pitchFamily="34" charset="0"/>
              </a:rPr>
              <a:t>: MRI to prevent over-treatment of early rectal cancer</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1887" y="1749769"/>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the PRESERVE trial?</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1887" y="2347369"/>
            <a:ext cx="2929719" cy="3888432"/>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600" dirty="0">
                <a:latin typeface="Arial" panose="020B0604020202020204" pitchFamily="34" charset="0"/>
                <a:ea typeface="Times New Roman" panose="02020603050405020304" pitchFamily="18" charset="0"/>
              </a:rPr>
              <a:t>We want to measure the impact of a training intervention in the application of a systematic reporting approach to MRI scans against current (pre-intervention) practice.</a:t>
            </a:r>
          </a:p>
          <a:p>
            <a:pPr algn="l" fontAlgn="auto">
              <a:spcBef>
                <a:spcPts val="0"/>
              </a:spcBef>
              <a:spcAft>
                <a:spcPts val="450"/>
              </a:spcAft>
            </a:pPr>
            <a:endParaRPr lang="en-GB" sz="1600" dirty="0">
              <a:latin typeface="Arial" panose="020B0604020202020204" pitchFamily="34" charset="0"/>
              <a:ea typeface="Times New Roman" panose="02020603050405020304" pitchFamily="18" charset="0"/>
            </a:endParaRPr>
          </a:p>
          <a:p>
            <a:pPr algn="l" fontAlgn="auto">
              <a:spcBef>
                <a:spcPts val="0"/>
              </a:spcBef>
              <a:spcAft>
                <a:spcPts val="450"/>
              </a:spcAft>
            </a:pPr>
            <a:r>
              <a:rPr lang="en-GB" sz="1600" b="1" dirty="0">
                <a:solidFill>
                  <a:srgbClr val="003E74"/>
                </a:solidFill>
                <a:ea typeface="+mj-ea"/>
              </a:rPr>
              <a:t>We want to find out:  </a:t>
            </a:r>
            <a:r>
              <a:rPr lang="en-GB" sz="1600" dirty="0">
                <a:latin typeface="Arial" panose="020B0604020202020204" pitchFamily="34" charset="0"/>
                <a:ea typeface="Times New Roman" panose="02020603050405020304" pitchFamily="18" charset="0"/>
              </a:rPr>
              <a:t>if we can increase the numbers of patients with cancer who are diagnosed at an earlier stage by improving accuracy of MRI staging and minimising the numbers of ‘missed’ or over-staged cancers.</a:t>
            </a:r>
          </a:p>
          <a:p>
            <a:pPr algn="l" fontAlgn="auto">
              <a:spcAft>
                <a:spcPts val="0"/>
              </a:spcAft>
            </a:pPr>
            <a:endParaRPr lang="en-GB" sz="1400" dirty="0"/>
          </a:p>
        </p:txBody>
      </p:sp>
      <p:pic>
        <p:nvPicPr>
          <p:cNvPr id="5" name="Picture 4">
            <a:extLst>
              <a:ext uri="{FF2B5EF4-FFF2-40B4-BE49-F238E27FC236}">
                <a16:creationId xmlns:a16="http://schemas.microsoft.com/office/drawing/2014/main" id="{A026275A-7BCA-A225-C689-B7BE26E6F3A7}"/>
              </a:ext>
            </a:extLst>
          </p:cNvPr>
          <p:cNvPicPr>
            <a:picLocks noChangeAspect="1"/>
          </p:cNvPicPr>
          <p:nvPr/>
        </p:nvPicPr>
        <p:blipFill>
          <a:blip r:embed="rId2"/>
          <a:stretch>
            <a:fillRect/>
          </a:stretch>
        </p:blipFill>
        <p:spPr>
          <a:xfrm>
            <a:off x="3385183" y="1441428"/>
            <a:ext cx="5507297" cy="4104320"/>
          </a:xfrm>
          <a:prstGeom prst="rect">
            <a:avLst/>
          </a:prstGeom>
        </p:spPr>
      </p:pic>
      <p:sp>
        <p:nvSpPr>
          <p:cNvPr id="6" name="TextBox 5">
            <a:extLst>
              <a:ext uri="{FF2B5EF4-FFF2-40B4-BE49-F238E27FC236}">
                <a16:creationId xmlns:a16="http://schemas.microsoft.com/office/drawing/2014/main" id="{BFA4216F-497E-1485-314E-96C2C1C46C00}"/>
              </a:ext>
            </a:extLst>
          </p:cNvPr>
          <p:cNvSpPr txBox="1"/>
          <p:nvPr/>
        </p:nvSpPr>
        <p:spPr>
          <a:xfrm>
            <a:off x="2269267" y="6235801"/>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83331029-081B-CD3C-8B67-AFFAF163A40C}"/>
              </a:ext>
            </a:extLst>
          </p:cNvPr>
          <p:cNvSpPr txBox="1"/>
          <p:nvPr/>
        </p:nvSpPr>
        <p:spPr>
          <a:xfrm>
            <a:off x="251520" y="847325"/>
            <a:ext cx="4572000" cy="815608"/>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Number: 256736	CPMS ID: 41403</a:t>
            </a:r>
          </a:p>
          <a:p>
            <a:endParaRPr lang="en-GB" sz="300" b="1" dirty="0">
              <a:solidFill>
                <a:srgbClr val="003E74"/>
              </a:solidFill>
              <a:latin typeface="+mn-lt"/>
            </a:endParaRPr>
          </a:p>
          <a:p>
            <a:r>
              <a:rPr lang="en-GB" sz="1400" b="1" dirty="0">
                <a:solidFill>
                  <a:srgbClr val="003E74"/>
                </a:solidFill>
                <a:latin typeface="+mn-lt"/>
              </a:rPr>
              <a:t>ClinicalTrials.gov ID:   NCT04103372</a:t>
            </a:r>
          </a:p>
        </p:txBody>
      </p:sp>
      <p:pic>
        <p:nvPicPr>
          <p:cNvPr id="8" name="Picture 7" descr="A blue and white logo&#10;&#10;Description automatically generated">
            <a:extLst>
              <a:ext uri="{FF2B5EF4-FFF2-40B4-BE49-F238E27FC236}">
                <a16:creationId xmlns:a16="http://schemas.microsoft.com/office/drawing/2014/main" id="{293B64B9-442A-8712-F0A8-98DEFCFA4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726" y="144465"/>
            <a:ext cx="1317380" cy="1213820"/>
          </a:xfrm>
          <a:prstGeom prst="rect">
            <a:avLst/>
          </a:prstGeom>
        </p:spPr>
      </p:pic>
    </p:spTree>
    <p:extLst>
      <p:ext uri="{BB962C8B-B14F-4D97-AF65-F5344CB8AC3E}">
        <p14:creationId xmlns:p14="http://schemas.microsoft.com/office/powerpoint/2010/main" val="277170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A4216F-497E-1485-314E-96C2C1C46C00}"/>
              </a:ext>
            </a:extLst>
          </p:cNvPr>
          <p:cNvSpPr txBox="1"/>
          <p:nvPr/>
        </p:nvSpPr>
        <p:spPr>
          <a:xfrm>
            <a:off x="2266351" y="6235801"/>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8" name="TextBox 7">
            <a:extLst>
              <a:ext uri="{FF2B5EF4-FFF2-40B4-BE49-F238E27FC236}">
                <a16:creationId xmlns:a16="http://schemas.microsoft.com/office/drawing/2014/main" id="{71E6D38B-DF59-CCF5-54C4-9A2465C72401}"/>
              </a:ext>
            </a:extLst>
          </p:cNvPr>
          <p:cNvSpPr txBox="1"/>
          <p:nvPr/>
        </p:nvSpPr>
        <p:spPr>
          <a:xfrm>
            <a:off x="1557691" y="187442"/>
            <a:ext cx="5989320" cy="954107"/>
          </a:xfrm>
          <a:prstGeom prst="rect">
            <a:avLst/>
          </a:prstGeom>
          <a:noFill/>
        </p:spPr>
        <p:txBody>
          <a:bodyPr wrap="square">
            <a:spAutoFit/>
          </a:bodyPr>
          <a:lstStyle/>
          <a:p>
            <a:pPr algn="ctr"/>
            <a:r>
              <a:rPr lang="en-US" sz="2800" b="1" dirty="0">
                <a:solidFill>
                  <a:srgbClr val="003E74"/>
                </a:solidFill>
                <a:effectLst/>
                <a:latin typeface="Arial" panose="020B0604020202020204" pitchFamily="34" charset="0"/>
                <a:ea typeface="Arial" panose="020B0604020202020204" pitchFamily="34" charset="0"/>
              </a:rPr>
              <a:t>PRESERVE</a:t>
            </a:r>
          </a:p>
          <a:p>
            <a:pPr algn="ctr"/>
            <a:r>
              <a:rPr lang="en-US" sz="2800" b="1" dirty="0">
                <a:solidFill>
                  <a:srgbClr val="003E74"/>
                </a:solidFill>
                <a:effectLst/>
                <a:latin typeface="Arial" panose="020B0604020202020204" pitchFamily="34" charset="0"/>
                <a:ea typeface="Arial" panose="020B0604020202020204" pitchFamily="34" charset="0"/>
              </a:rPr>
              <a:t>Early Rectal Cancer Meeting</a:t>
            </a:r>
          </a:p>
        </p:txBody>
      </p:sp>
      <p:sp>
        <p:nvSpPr>
          <p:cNvPr id="9" name="TextBox 8">
            <a:extLst>
              <a:ext uri="{FF2B5EF4-FFF2-40B4-BE49-F238E27FC236}">
                <a16:creationId xmlns:a16="http://schemas.microsoft.com/office/drawing/2014/main" id="{25B35417-C961-93CA-6C93-C3F09A8BFBA3}"/>
              </a:ext>
            </a:extLst>
          </p:cNvPr>
          <p:cNvSpPr txBox="1"/>
          <p:nvPr/>
        </p:nvSpPr>
        <p:spPr>
          <a:xfrm>
            <a:off x="1557691" y="2275107"/>
            <a:ext cx="5989320" cy="615553"/>
          </a:xfrm>
          <a:prstGeom prst="rect">
            <a:avLst/>
          </a:prstGeom>
          <a:noFill/>
        </p:spPr>
        <p:txBody>
          <a:bodyPr wrap="square">
            <a:spAutoFit/>
          </a:bodyPr>
          <a:lstStyle/>
          <a:p>
            <a:pPr algn="ctr"/>
            <a:r>
              <a:rPr lang="en-US" b="1" dirty="0">
                <a:solidFill>
                  <a:srgbClr val="003E74"/>
                </a:solidFill>
                <a:latin typeface="Arial" panose="020B0604020202020204" pitchFamily="34" charset="0"/>
                <a:ea typeface="Arial" panose="020B0604020202020204" pitchFamily="34" charset="0"/>
              </a:rPr>
              <a:t>The Royal Society of Medicine</a:t>
            </a:r>
          </a:p>
          <a:p>
            <a:pPr algn="ctr"/>
            <a:r>
              <a:rPr lang="en-US" sz="1600" dirty="0">
                <a:solidFill>
                  <a:srgbClr val="003E74"/>
                </a:solidFill>
                <a:effectLst/>
                <a:latin typeface="Arial" panose="020B0604020202020204" pitchFamily="34" charset="0"/>
                <a:ea typeface="Arial" panose="020B0604020202020204" pitchFamily="34" charset="0"/>
              </a:rPr>
              <a:t>1 Wimpole Street London </a:t>
            </a:r>
            <a:r>
              <a:rPr lang="en-GB" sz="1600" dirty="0">
                <a:solidFill>
                  <a:srgbClr val="003E74"/>
                </a:solidFill>
                <a:latin typeface="Arial" panose="020B0604020202020204" pitchFamily="34" charset="0"/>
              </a:rPr>
              <a:t>W1G 0AE</a:t>
            </a:r>
            <a:endParaRPr lang="en-US" sz="1600" dirty="0">
              <a:solidFill>
                <a:srgbClr val="003E74"/>
              </a:solidFill>
              <a:latin typeface="Arial" panose="020B0604020202020204" pitchFamily="34" charset="0"/>
            </a:endParaRPr>
          </a:p>
        </p:txBody>
      </p:sp>
      <p:sp>
        <p:nvSpPr>
          <p:cNvPr id="10" name="TextBox 9">
            <a:extLst>
              <a:ext uri="{FF2B5EF4-FFF2-40B4-BE49-F238E27FC236}">
                <a16:creationId xmlns:a16="http://schemas.microsoft.com/office/drawing/2014/main" id="{3C74F291-1F25-81D5-FB65-E6FA879A0DD3}"/>
              </a:ext>
            </a:extLst>
          </p:cNvPr>
          <p:cNvSpPr txBox="1"/>
          <p:nvPr/>
        </p:nvSpPr>
        <p:spPr>
          <a:xfrm>
            <a:off x="1641563" y="4497728"/>
            <a:ext cx="5821576" cy="584775"/>
          </a:xfrm>
          <a:prstGeom prst="rect">
            <a:avLst/>
          </a:prstGeom>
          <a:noFill/>
        </p:spPr>
        <p:txBody>
          <a:bodyPr wrap="square">
            <a:spAutoFit/>
          </a:bodyPr>
          <a:lstStyle/>
          <a:p>
            <a:pPr algn="ctr"/>
            <a:r>
              <a:rPr lang="en-GB" sz="1600" i="1" dirty="0">
                <a:solidFill>
                  <a:srgbClr val="003E74"/>
                </a:solidFill>
                <a:effectLst/>
                <a:latin typeface="Arial" panose="020B0604020202020204" pitchFamily="34" charset="0"/>
                <a:ea typeface="Times New Roman" panose="02020603050405020304" pitchFamily="18" charset="0"/>
              </a:rPr>
              <a:t>Working together to improve rectal preservation rates in patients with early rectal cancer </a:t>
            </a:r>
            <a:endParaRPr lang="en-GB" sz="2800" i="1" dirty="0">
              <a:solidFill>
                <a:srgbClr val="003E74"/>
              </a:solidFill>
            </a:endParaRPr>
          </a:p>
        </p:txBody>
      </p:sp>
      <p:grpSp>
        <p:nvGrpSpPr>
          <p:cNvPr id="11" name="Group 10">
            <a:extLst>
              <a:ext uri="{FF2B5EF4-FFF2-40B4-BE49-F238E27FC236}">
                <a16:creationId xmlns:a16="http://schemas.microsoft.com/office/drawing/2014/main" id="{6DAB109D-4949-C968-AADA-BFA902D1531E}"/>
              </a:ext>
            </a:extLst>
          </p:cNvPr>
          <p:cNvGrpSpPr/>
          <p:nvPr/>
        </p:nvGrpSpPr>
        <p:grpSpPr>
          <a:xfrm>
            <a:off x="2504720" y="1412776"/>
            <a:ext cx="4095262" cy="580794"/>
            <a:chOff x="1196818" y="4243235"/>
            <a:chExt cx="4495800" cy="684418"/>
          </a:xfrm>
        </p:grpSpPr>
        <p:sp>
          <p:nvSpPr>
            <p:cNvPr id="12" name="TextBox 11">
              <a:extLst>
                <a:ext uri="{FF2B5EF4-FFF2-40B4-BE49-F238E27FC236}">
                  <a16:creationId xmlns:a16="http://schemas.microsoft.com/office/drawing/2014/main" id="{62B20E44-413D-ED71-561F-EB9EDB072F98}"/>
                </a:ext>
              </a:extLst>
            </p:cNvPr>
            <p:cNvSpPr txBox="1"/>
            <p:nvPr/>
          </p:nvSpPr>
          <p:spPr>
            <a:xfrm>
              <a:off x="1539378" y="4385389"/>
              <a:ext cx="3810680" cy="369332"/>
            </a:xfrm>
            <a:prstGeom prst="rect">
              <a:avLst/>
            </a:prstGeom>
            <a:noFill/>
          </p:spPr>
          <p:txBody>
            <a:bodyPr wrap="square">
              <a:spAutoFit/>
            </a:bodyPr>
            <a:lstStyle/>
            <a:p>
              <a:pPr algn="ctr"/>
              <a:r>
                <a:rPr lang="en-US" b="1" dirty="0">
                  <a:solidFill>
                    <a:srgbClr val="003E74"/>
                  </a:solidFill>
                  <a:latin typeface="Arial" panose="020B0604020202020204" pitchFamily="34" charset="0"/>
                </a:rPr>
                <a:t>Friday 15th March 2024</a:t>
              </a:r>
              <a:endParaRPr lang="en-GB" b="1" dirty="0">
                <a:solidFill>
                  <a:srgbClr val="003E74"/>
                </a:solidFill>
              </a:endParaRPr>
            </a:p>
          </p:txBody>
        </p:sp>
        <p:sp>
          <p:nvSpPr>
            <p:cNvPr id="13" name="Rectangle 12">
              <a:extLst>
                <a:ext uri="{FF2B5EF4-FFF2-40B4-BE49-F238E27FC236}">
                  <a16:creationId xmlns:a16="http://schemas.microsoft.com/office/drawing/2014/main" id="{473673CD-B23F-93DF-2A98-9A409508EB2A}"/>
                </a:ext>
              </a:extLst>
            </p:cNvPr>
            <p:cNvSpPr/>
            <p:nvPr/>
          </p:nvSpPr>
          <p:spPr>
            <a:xfrm>
              <a:off x="1196818" y="4243235"/>
              <a:ext cx="4495800" cy="684418"/>
            </a:xfrm>
            <a:prstGeom prst="rect">
              <a:avLst/>
            </a:prstGeom>
            <a:noFill/>
            <a:ln w="25400">
              <a:solidFill>
                <a:srgbClr val="003E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a:extLst>
                <a:ext uri="{FF2B5EF4-FFF2-40B4-BE49-F238E27FC236}">
                  <a16:creationId xmlns:a16="http://schemas.microsoft.com/office/drawing/2014/main" id="{6C1713E4-32CD-1186-2496-A5913865CCFA}"/>
                </a:ext>
              </a:extLst>
            </p:cNvPr>
            <p:cNvSpPr/>
            <p:nvPr/>
          </p:nvSpPr>
          <p:spPr>
            <a:xfrm>
              <a:off x="1259164" y="4305889"/>
              <a:ext cx="4371109" cy="559111"/>
            </a:xfrm>
            <a:prstGeom prst="rect">
              <a:avLst/>
            </a:prstGeom>
            <a:noFill/>
            <a:ln w="12700">
              <a:solidFill>
                <a:srgbClr val="D5D5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21" name="Group 20">
            <a:extLst>
              <a:ext uri="{FF2B5EF4-FFF2-40B4-BE49-F238E27FC236}">
                <a16:creationId xmlns:a16="http://schemas.microsoft.com/office/drawing/2014/main" id="{2B4EE909-F4AF-1BC3-A742-52585AF9BDA3}"/>
              </a:ext>
            </a:extLst>
          </p:cNvPr>
          <p:cNvGrpSpPr/>
          <p:nvPr/>
        </p:nvGrpSpPr>
        <p:grpSpPr>
          <a:xfrm>
            <a:off x="899592" y="5641767"/>
            <a:ext cx="7305518" cy="369332"/>
            <a:chOff x="971600" y="5641767"/>
            <a:chExt cx="7305518" cy="369332"/>
          </a:xfrm>
        </p:grpSpPr>
        <p:sp>
          <p:nvSpPr>
            <p:cNvPr id="15" name="TextBox 14">
              <a:extLst>
                <a:ext uri="{FF2B5EF4-FFF2-40B4-BE49-F238E27FC236}">
                  <a16:creationId xmlns:a16="http://schemas.microsoft.com/office/drawing/2014/main" id="{C2766B65-0ED4-11AD-27F4-58CCE9F87BD2}"/>
                </a:ext>
              </a:extLst>
            </p:cNvPr>
            <p:cNvSpPr txBox="1"/>
            <p:nvPr/>
          </p:nvSpPr>
          <p:spPr>
            <a:xfrm>
              <a:off x="3245565" y="5641767"/>
              <a:ext cx="5031553" cy="369332"/>
            </a:xfrm>
            <a:prstGeom prst="rect">
              <a:avLst/>
            </a:prstGeom>
            <a:noFill/>
          </p:spPr>
          <p:txBody>
            <a:bodyPr wrap="square">
              <a:spAutoFit/>
            </a:bodyPr>
            <a:lstStyle/>
            <a:p>
              <a:r>
                <a:rPr lang="en-GB" dirty="0">
                  <a:hlinkClick r:id="rId3"/>
                </a:rPr>
                <a:t>https://profginabrown.com/percm-registration/</a:t>
              </a:r>
              <a:endParaRPr lang="en-GB" dirty="0"/>
            </a:p>
          </p:txBody>
        </p:sp>
        <p:sp>
          <p:nvSpPr>
            <p:cNvPr id="16" name="TextBox 15">
              <a:extLst>
                <a:ext uri="{FF2B5EF4-FFF2-40B4-BE49-F238E27FC236}">
                  <a16:creationId xmlns:a16="http://schemas.microsoft.com/office/drawing/2014/main" id="{E0135137-4442-AD4B-B053-5791BA848AB9}"/>
                </a:ext>
              </a:extLst>
            </p:cNvPr>
            <p:cNvSpPr txBox="1"/>
            <p:nvPr/>
          </p:nvSpPr>
          <p:spPr>
            <a:xfrm>
              <a:off x="971600" y="5641767"/>
              <a:ext cx="2130266" cy="369332"/>
            </a:xfrm>
            <a:prstGeom prst="rect">
              <a:avLst/>
            </a:prstGeom>
            <a:noFill/>
          </p:spPr>
          <p:txBody>
            <a:bodyPr wrap="square">
              <a:spAutoFit/>
            </a:bodyPr>
            <a:lstStyle/>
            <a:p>
              <a:r>
                <a:rPr lang="en-US" sz="1800" b="1" dirty="0">
                  <a:solidFill>
                    <a:srgbClr val="003E74"/>
                  </a:solidFill>
                  <a:latin typeface="Arial" panose="020B0604020202020204" pitchFamily="34" charset="0"/>
                  <a:ea typeface="Arial" panose="020B0604020202020204" pitchFamily="34" charset="0"/>
                </a:rPr>
                <a:t>Registration Link:</a:t>
              </a:r>
              <a:endParaRPr lang="en-GB" dirty="0"/>
            </a:p>
          </p:txBody>
        </p:sp>
      </p:grpSp>
      <p:pic>
        <p:nvPicPr>
          <p:cNvPr id="18" name="Picture 17" descr="A blue and white logo&#10;&#10;Description automatically generated">
            <a:extLst>
              <a:ext uri="{FF2B5EF4-FFF2-40B4-BE49-F238E27FC236}">
                <a16:creationId xmlns:a16="http://schemas.microsoft.com/office/drawing/2014/main" id="{34602566-DCF9-53FB-4AEA-C729EBD57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718" y="144465"/>
            <a:ext cx="1317380" cy="1213820"/>
          </a:xfrm>
          <a:prstGeom prst="rect">
            <a:avLst/>
          </a:prstGeom>
        </p:spPr>
      </p:pic>
      <p:sp>
        <p:nvSpPr>
          <p:cNvPr id="20" name="TextBox 19">
            <a:extLst>
              <a:ext uri="{FF2B5EF4-FFF2-40B4-BE49-F238E27FC236}">
                <a16:creationId xmlns:a16="http://schemas.microsoft.com/office/drawing/2014/main" id="{BA2E82CB-1EAB-DEDE-C819-DDFB0427B861}"/>
              </a:ext>
            </a:extLst>
          </p:cNvPr>
          <p:cNvSpPr txBox="1"/>
          <p:nvPr/>
        </p:nvSpPr>
        <p:spPr>
          <a:xfrm>
            <a:off x="1163766" y="3234676"/>
            <a:ext cx="6777170" cy="830997"/>
          </a:xfrm>
          <a:prstGeom prst="rect">
            <a:avLst/>
          </a:prstGeom>
          <a:noFill/>
        </p:spPr>
        <p:txBody>
          <a:bodyPr wrap="square">
            <a:spAutoFit/>
          </a:bodyPr>
          <a:lstStyle/>
          <a:p>
            <a:pPr algn="ctr"/>
            <a:r>
              <a:rPr lang="en-GB" sz="1600" b="1" i="0" dirty="0">
                <a:solidFill>
                  <a:srgbClr val="000000"/>
                </a:solidFill>
                <a:effectLst/>
                <a:latin typeface="Karla" pitchFamily="2" charset="0"/>
              </a:rPr>
              <a:t>All members of the colorectal MDT and research portfolio teams are welcome, including clinicians, nurses, coordinators, managers and any healthcare professional who attends</a:t>
            </a:r>
            <a:endParaRPr lang="en-GB" sz="1600" b="1" dirty="0">
              <a:solidFill>
                <a:srgbClr val="000000"/>
              </a:solidFill>
            </a:endParaRPr>
          </a:p>
        </p:txBody>
      </p:sp>
    </p:spTree>
    <p:extLst>
      <p:ext uri="{BB962C8B-B14F-4D97-AF65-F5344CB8AC3E}">
        <p14:creationId xmlns:p14="http://schemas.microsoft.com/office/powerpoint/2010/main" val="42510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251520" y="78353"/>
            <a:ext cx="8640960"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COMET:</a:t>
            </a:r>
            <a:r>
              <a:rPr lang="en-GB" sz="2400" b="1" dirty="0">
                <a:solidFill>
                  <a:prstClr val="black"/>
                </a:solidFill>
                <a:latin typeface="Arial" panose="020B0604020202020204" pitchFamily="34" charset="0"/>
                <a:cs typeface="Arial" panose="020B0604020202020204" pitchFamily="34" charset="0"/>
              </a:rPr>
              <a:t> Improving the detection and staging of tumour deposits vs Lymph nodes</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4284" y="1916832"/>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the COMET trial?</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4284" y="2424388"/>
            <a:ext cx="3754760" cy="4104592"/>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800" dirty="0">
                <a:latin typeface="Arial" panose="020B0604020202020204" pitchFamily="34" charset="0"/>
                <a:ea typeface="Times New Roman" panose="02020603050405020304" pitchFamily="18" charset="0"/>
              </a:rPr>
              <a:t>Proving that the lesions seen on Imaging (MRI or CT) are extranodal tumour deposits and have  a worse outcome than lymph node positive status will alter the way we stage patients with colorectal cancer.</a:t>
            </a:r>
          </a:p>
          <a:p>
            <a:pPr algn="l" fontAlgn="auto">
              <a:spcBef>
                <a:spcPts val="0"/>
              </a:spcBef>
              <a:spcAft>
                <a:spcPts val="450"/>
              </a:spcAft>
            </a:pPr>
            <a:endParaRPr lang="en-GB" sz="18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800" b="1" dirty="0">
                <a:solidFill>
                  <a:srgbClr val="003E74"/>
                </a:solidFill>
                <a:ea typeface="+mj-ea"/>
              </a:rPr>
              <a:t>We want to find out: </a:t>
            </a:r>
            <a:r>
              <a:rPr lang="en-GB" sz="1800" dirty="0">
                <a:latin typeface="Arial" panose="020B0604020202020204" pitchFamily="34" charset="0"/>
                <a:ea typeface="Times New Roman" panose="02020603050405020304" pitchFamily="18" charset="0"/>
              </a:rPr>
              <a:t> if patients are being underdiagnosed on routine pathology.  If this is the case,  they may be missing out on adjuvant therapy which could have reduced their risk of recurrence</a:t>
            </a:r>
          </a:p>
          <a:p>
            <a:pPr algn="l" fontAlgn="auto">
              <a:spcAft>
                <a:spcPts val="0"/>
              </a:spcAft>
            </a:pPr>
            <a:endParaRPr lang="en-GB" sz="1600" dirty="0"/>
          </a:p>
        </p:txBody>
      </p:sp>
      <p:pic>
        <p:nvPicPr>
          <p:cNvPr id="5" name="Picture 4">
            <a:extLst>
              <a:ext uri="{FF2B5EF4-FFF2-40B4-BE49-F238E27FC236}">
                <a16:creationId xmlns:a16="http://schemas.microsoft.com/office/drawing/2014/main" id="{0F272B47-A425-BDFD-DC0B-38EFEA55DB77}"/>
              </a:ext>
            </a:extLst>
          </p:cNvPr>
          <p:cNvPicPr>
            <a:picLocks noChangeAspect="1"/>
          </p:cNvPicPr>
          <p:nvPr/>
        </p:nvPicPr>
        <p:blipFill>
          <a:blip r:embed="rId3"/>
          <a:stretch>
            <a:fillRect/>
          </a:stretch>
        </p:blipFill>
        <p:spPr>
          <a:xfrm>
            <a:off x="4659763" y="965758"/>
            <a:ext cx="4396474" cy="5176992"/>
          </a:xfrm>
          <a:prstGeom prst="rect">
            <a:avLst/>
          </a:prstGeom>
        </p:spPr>
      </p:pic>
      <p:sp>
        <p:nvSpPr>
          <p:cNvPr id="6" name="TextBox 5">
            <a:extLst>
              <a:ext uri="{FF2B5EF4-FFF2-40B4-BE49-F238E27FC236}">
                <a16:creationId xmlns:a16="http://schemas.microsoft.com/office/drawing/2014/main" id="{3FBCF007-4A82-F48E-55A5-E9436548EFE0}"/>
              </a:ext>
            </a:extLst>
          </p:cNvPr>
          <p:cNvSpPr txBox="1"/>
          <p:nvPr/>
        </p:nvSpPr>
        <p:spPr>
          <a:xfrm>
            <a:off x="2118404" y="6199158"/>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49057AB3-1A0D-DD56-2682-9BB0DC513084}"/>
              </a:ext>
            </a:extLst>
          </p:cNvPr>
          <p:cNvSpPr txBox="1"/>
          <p:nvPr/>
        </p:nvSpPr>
        <p:spPr>
          <a:xfrm>
            <a:off x="251520" y="965758"/>
            <a:ext cx="4572000" cy="830997"/>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Number: 217627	CPMS ID: 55248</a:t>
            </a:r>
          </a:p>
          <a:p>
            <a:endParaRPr lang="en-GB" sz="600" b="1" dirty="0">
              <a:solidFill>
                <a:srgbClr val="003E74"/>
              </a:solidFill>
              <a:latin typeface="+mn-lt"/>
            </a:endParaRPr>
          </a:p>
          <a:p>
            <a:r>
              <a:rPr lang="en-GB" sz="1400" b="1" dirty="0">
                <a:solidFill>
                  <a:srgbClr val="003E74"/>
                </a:solidFill>
                <a:latin typeface="+mn-lt"/>
              </a:rPr>
              <a:t>ClinicalTrials.gov ID: NCT03303547</a:t>
            </a:r>
          </a:p>
        </p:txBody>
      </p:sp>
    </p:spTree>
    <p:extLst>
      <p:ext uri="{BB962C8B-B14F-4D97-AF65-F5344CB8AC3E}">
        <p14:creationId xmlns:p14="http://schemas.microsoft.com/office/powerpoint/2010/main" val="256153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251520" y="116632"/>
            <a:ext cx="8784976" cy="461665"/>
          </a:xfrm>
          <a:prstGeom prst="rect">
            <a:avLst/>
          </a:prstGeom>
          <a:noFill/>
          <a:ln>
            <a:noFill/>
          </a:ln>
        </p:spPr>
        <p:txBody>
          <a:bodyPr wrap="square">
            <a:spAutoFit/>
          </a:bodyPr>
          <a:lstStyle/>
          <a:p>
            <a:pPr algn="ctr"/>
            <a:r>
              <a:rPr lang="en-GB" sz="2400" b="1" dirty="0">
                <a:solidFill>
                  <a:prstClr val="black"/>
                </a:solidFill>
                <a:latin typeface="Arial" panose="020B0604020202020204" pitchFamily="34" charset="0"/>
                <a:cs typeface="Arial" panose="020B0604020202020204" pitchFamily="34" charset="0"/>
              </a:rPr>
              <a:t>Is </a:t>
            </a:r>
            <a:r>
              <a:rPr lang="en-GB" sz="2400" b="1" dirty="0" err="1">
                <a:solidFill>
                  <a:srgbClr val="003E74"/>
                </a:solidFill>
                <a:latin typeface="Arial" panose="020B0604020202020204" pitchFamily="34" charset="0"/>
                <a:cs typeface="Arial" panose="020B0604020202020204" pitchFamily="34" charset="0"/>
              </a:rPr>
              <a:t>ctDNA</a:t>
            </a:r>
            <a:r>
              <a:rPr lang="en-GB" sz="2400" b="1" dirty="0">
                <a:solidFill>
                  <a:prstClr val="black"/>
                </a:solidFill>
                <a:latin typeface="Arial" panose="020B0604020202020204" pitchFamily="34" charset="0"/>
                <a:cs typeface="Arial" panose="020B0604020202020204" pitchFamily="34" charset="0"/>
              </a:rPr>
              <a:t> linked to positive radiology EMVI status?</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0364" y="1546205"/>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the </a:t>
            </a:r>
            <a:r>
              <a:rPr lang="en-GB" dirty="0" err="1"/>
              <a:t>ctDNA</a:t>
            </a:r>
            <a:r>
              <a:rPr lang="en-GB" dirty="0"/>
              <a:t> trial?</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0364" y="2189697"/>
            <a:ext cx="3993016"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600" dirty="0">
                <a:latin typeface="Arial" panose="020B0604020202020204" pitchFamily="34" charset="0"/>
                <a:ea typeface="Times New Roman" panose="02020603050405020304" pitchFamily="18" charset="0"/>
              </a:rPr>
              <a:t>The measurement of (circulating tumour DNA) </a:t>
            </a:r>
            <a:r>
              <a:rPr lang="en-GB" sz="1600" dirty="0" err="1">
                <a:latin typeface="Arial" panose="020B0604020202020204" pitchFamily="34" charset="0"/>
                <a:ea typeface="Times New Roman" panose="02020603050405020304" pitchFamily="18" charset="0"/>
              </a:rPr>
              <a:t>ctDNA</a:t>
            </a:r>
            <a:r>
              <a:rPr lang="en-GB" sz="1600" dirty="0">
                <a:latin typeface="Arial" panose="020B0604020202020204" pitchFamily="34" charset="0"/>
                <a:ea typeface="Times New Roman" panose="02020603050405020304" pitchFamily="18" charset="0"/>
              </a:rPr>
              <a:t> in patients with radiology EMVI positive and negative tumours will help provide a biological explanation for the increased risk in disease recurrence in radiology EMVI positive patients and further support the use of EMVI as an imaging biomarker.</a:t>
            </a:r>
          </a:p>
          <a:p>
            <a:pPr algn="l" fontAlgn="auto">
              <a:spcBef>
                <a:spcPct val="0"/>
              </a:spcBef>
              <a:spcAft>
                <a:spcPts val="0"/>
              </a:spcAft>
            </a:pPr>
            <a:endParaRPr lang="en-GB" sz="1600" b="1" dirty="0">
              <a:solidFill>
                <a:srgbClr val="003E74"/>
              </a:solidFill>
              <a:ea typeface="+mj-ea"/>
            </a:endParaRPr>
          </a:p>
          <a:p>
            <a:pPr algn="l" fontAlgn="auto">
              <a:spcBef>
                <a:spcPct val="0"/>
              </a:spcBef>
              <a:spcAft>
                <a:spcPts val="0"/>
              </a:spcAft>
            </a:pPr>
            <a:r>
              <a:rPr lang="en-GB" sz="1600" b="1" dirty="0">
                <a:solidFill>
                  <a:srgbClr val="003E74"/>
                </a:solidFill>
                <a:ea typeface="+mj-ea"/>
              </a:rPr>
              <a:t>We want to find out:  </a:t>
            </a:r>
            <a:r>
              <a:rPr lang="en-GB" sz="1600" dirty="0">
                <a:latin typeface="Arial" panose="020B0604020202020204" pitchFamily="34" charset="0"/>
                <a:ea typeface="Times New Roman" panose="02020603050405020304" pitchFamily="18" charset="0"/>
              </a:rPr>
              <a:t>if </a:t>
            </a:r>
            <a:r>
              <a:rPr lang="en-GB" sz="1600" dirty="0" err="1">
                <a:latin typeface="Arial" panose="020B0604020202020204" pitchFamily="34" charset="0"/>
                <a:ea typeface="Times New Roman" panose="02020603050405020304" pitchFamily="18" charset="0"/>
              </a:rPr>
              <a:t>ctDNA</a:t>
            </a:r>
            <a:r>
              <a:rPr lang="en-GB" sz="1600" dirty="0">
                <a:latin typeface="Arial" panose="020B0604020202020204" pitchFamily="34" charset="0"/>
                <a:ea typeface="Times New Roman" panose="02020603050405020304" pitchFamily="18" charset="0"/>
              </a:rPr>
              <a:t> % mutation frequency of EMVI positive colorectal cancer is raised. By validating EMVI as a predictive imaging biomarker we aim to add further support for escalation of treatment and surveillance in cases where there is radiologic vascular invasion despite preoperative therapy.</a:t>
            </a:r>
          </a:p>
          <a:p>
            <a:pPr algn="l" fontAlgn="auto">
              <a:spcBef>
                <a:spcPct val="0"/>
              </a:spcBef>
              <a:spcAft>
                <a:spcPts val="0"/>
              </a:spcAft>
            </a:pPr>
            <a:endParaRPr lang="en-GB" sz="1600" dirty="0">
              <a:latin typeface="Arial" panose="020B0604020202020204" pitchFamily="34" charset="0"/>
              <a:ea typeface="Times New Roman" panose="02020603050405020304" pitchFamily="18" charset="0"/>
            </a:endParaRPr>
          </a:p>
          <a:p>
            <a:pPr algn="l" fontAlgn="auto">
              <a:spcAft>
                <a:spcPts val="0"/>
              </a:spcAft>
            </a:pPr>
            <a:endParaRPr lang="en-GB" sz="1400" dirty="0"/>
          </a:p>
        </p:txBody>
      </p:sp>
      <p:pic>
        <p:nvPicPr>
          <p:cNvPr id="5" name="Picture 4">
            <a:extLst>
              <a:ext uri="{FF2B5EF4-FFF2-40B4-BE49-F238E27FC236}">
                <a16:creationId xmlns:a16="http://schemas.microsoft.com/office/drawing/2014/main" id="{BDE82EFF-1E7F-29EE-9593-1DE5873135B9}"/>
              </a:ext>
            </a:extLst>
          </p:cNvPr>
          <p:cNvPicPr>
            <a:picLocks noChangeAspect="1"/>
          </p:cNvPicPr>
          <p:nvPr/>
        </p:nvPicPr>
        <p:blipFill>
          <a:blip r:embed="rId2"/>
          <a:stretch>
            <a:fillRect/>
          </a:stretch>
        </p:blipFill>
        <p:spPr>
          <a:xfrm>
            <a:off x="4705483" y="908387"/>
            <a:ext cx="4331013" cy="5328925"/>
          </a:xfrm>
          <a:prstGeom prst="rect">
            <a:avLst/>
          </a:prstGeom>
        </p:spPr>
      </p:pic>
      <p:sp>
        <p:nvSpPr>
          <p:cNvPr id="6" name="TextBox 5">
            <a:extLst>
              <a:ext uri="{FF2B5EF4-FFF2-40B4-BE49-F238E27FC236}">
                <a16:creationId xmlns:a16="http://schemas.microsoft.com/office/drawing/2014/main" id="{0C9460CB-6251-C050-0A74-8C83AB9FA9DB}"/>
              </a:ext>
            </a:extLst>
          </p:cNvPr>
          <p:cNvSpPr txBox="1"/>
          <p:nvPr/>
        </p:nvSpPr>
        <p:spPr>
          <a:xfrm>
            <a:off x="2286000" y="6408911"/>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883987C7-0F91-872B-B176-E393747A02BD}"/>
              </a:ext>
            </a:extLst>
          </p:cNvPr>
          <p:cNvSpPr txBox="1"/>
          <p:nvPr/>
        </p:nvSpPr>
        <p:spPr>
          <a:xfrm>
            <a:off x="274390" y="768142"/>
            <a:ext cx="4572000" cy="830997"/>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Number: 136894	CPMS ID: 19730</a:t>
            </a:r>
          </a:p>
          <a:p>
            <a:endParaRPr lang="en-GB" sz="600" b="1" dirty="0">
              <a:solidFill>
                <a:srgbClr val="003E74"/>
              </a:solidFill>
              <a:latin typeface="+mn-lt"/>
            </a:endParaRPr>
          </a:p>
          <a:p>
            <a:r>
              <a:rPr lang="en-GB" sz="1400" b="1" dirty="0">
                <a:solidFill>
                  <a:srgbClr val="003E74"/>
                </a:solidFill>
                <a:latin typeface="+mn-lt"/>
              </a:rPr>
              <a:t>ClinicalTrials.gov ID: NCT02579278</a:t>
            </a:r>
          </a:p>
        </p:txBody>
      </p:sp>
    </p:spTree>
    <p:extLst>
      <p:ext uri="{BB962C8B-B14F-4D97-AF65-F5344CB8AC3E}">
        <p14:creationId xmlns:p14="http://schemas.microsoft.com/office/powerpoint/2010/main" val="12242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998821" y="216486"/>
            <a:ext cx="7146357" cy="461665"/>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DRIVEN</a:t>
            </a:r>
            <a:r>
              <a:rPr lang="en-GB" sz="2400" b="1" dirty="0">
                <a:solidFill>
                  <a:prstClr val="black"/>
                </a:solidFill>
                <a:latin typeface="Arial" panose="020B0604020202020204" pitchFamily="34" charset="0"/>
                <a:cs typeface="Arial" panose="020B0604020202020204" pitchFamily="34" charset="0"/>
              </a:rPr>
              <a:t>: to stage colorectal cancers using TDV</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56802" y="1492609"/>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DRIVEN?</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36267" y="2066587"/>
            <a:ext cx="4325652" cy="2448272"/>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800" dirty="0">
                <a:latin typeface="Arial" panose="020B0604020202020204" pitchFamily="34" charset="0"/>
                <a:ea typeface="Times New Roman" panose="02020603050405020304" pitchFamily="18" charset="0"/>
              </a:rPr>
              <a:t>The </a:t>
            </a:r>
            <a:r>
              <a:rPr lang="en-GB" sz="1800" dirty="0" err="1">
                <a:latin typeface="Arial" panose="020B0604020202020204" pitchFamily="34" charset="0"/>
                <a:ea typeface="Times New Roman" panose="02020603050405020304" pitchFamily="18" charset="0"/>
              </a:rPr>
              <a:t>ctTDV</a:t>
            </a:r>
            <a:r>
              <a:rPr lang="en-GB" sz="1800" dirty="0">
                <a:latin typeface="Arial" panose="020B0604020202020204" pitchFamily="34" charset="0"/>
                <a:ea typeface="Times New Roman" panose="02020603050405020304" pitchFamily="18" charset="0"/>
              </a:rPr>
              <a:t> system seeks to replace conventional TNM with staging based on depth of spread, tumour deposits (TDs) and EMVI. If validated, it could stratify treatment for patients with colorectal cancer with the aim of improving patient outcomes and reducing the disparity in overall survival amongst colorectal cancer patients</a:t>
            </a:r>
          </a:p>
          <a:p>
            <a:pPr algn="l" fontAlgn="auto">
              <a:spcBef>
                <a:spcPct val="0"/>
              </a:spcBef>
              <a:spcAft>
                <a:spcPts val="0"/>
              </a:spcAft>
            </a:pPr>
            <a:r>
              <a:rPr lang="en-GB" sz="1800" b="1" dirty="0">
                <a:solidFill>
                  <a:srgbClr val="003E74"/>
                </a:solidFill>
                <a:ea typeface="+mj-ea"/>
              </a:rPr>
              <a:t>We want to find out:  </a:t>
            </a:r>
            <a:r>
              <a:rPr lang="en-GB" sz="1800" dirty="0">
                <a:latin typeface="Arial" panose="020B0604020202020204" pitchFamily="34" charset="0"/>
                <a:ea typeface="Times New Roman" panose="02020603050405020304" pitchFamily="18" charset="0"/>
              </a:rPr>
              <a:t>if the </a:t>
            </a:r>
            <a:r>
              <a:rPr lang="en-GB" sz="1800" dirty="0" err="1">
                <a:latin typeface="Arial" panose="020B0604020202020204" pitchFamily="34" charset="0"/>
                <a:ea typeface="Times New Roman" panose="02020603050405020304" pitchFamily="18" charset="0"/>
              </a:rPr>
              <a:t>ctTDV</a:t>
            </a:r>
            <a:r>
              <a:rPr lang="en-GB" sz="1800" dirty="0">
                <a:latin typeface="Arial" panose="020B0604020202020204" pitchFamily="34" charset="0"/>
                <a:ea typeface="Times New Roman" panose="02020603050405020304" pitchFamily="18" charset="0"/>
              </a:rPr>
              <a:t> staging tool could be of use in stratifying the surgical and oncological management of patients with colon cancer and between the different operations for colorectal cancer</a:t>
            </a:r>
          </a:p>
          <a:p>
            <a:pPr algn="l" fontAlgn="auto">
              <a:spcAft>
                <a:spcPts val="0"/>
              </a:spcAft>
            </a:pPr>
            <a:endParaRPr lang="en-GB" sz="1600" dirty="0"/>
          </a:p>
        </p:txBody>
      </p:sp>
      <p:pic>
        <p:nvPicPr>
          <p:cNvPr id="5" name="Picture 4">
            <a:extLst>
              <a:ext uri="{FF2B5EF4-FFF2-40B4-BE49-F238E27FC236}">
                <a16:creationId xmlns:a16="http://schemas.microsoft.com/office/drawing/2014/main" id="{278ADAC3-1BF2-36C7-5C49-E5DA0A4B8C23}"/>
              </a:ext>
            </a:extLst>
          </p:cNvPr>
          <p:cNvPicPr>
            <a:picLocks noChangeAspect="1"/>
          </p:cNvPicPr>
          <p:nvPr/>
        </p:nvPicPr>
        <p:blipFill>
          <a:blip r:embed="rId3"/>
          <a:stretch>
            <a:fillRect/>
          </a:stretch>
        </p:blipFill>
        <p:spPr>
          <a:xfrm>
            <a:off x="5246082" y="1043276"/>
            <a:ext cx="3561651" cy="5063719"/>
          </a:xfrm>
          <a:prstGeom prst="rect">
            <a:avLst/>
          </a:prstGeom>
          <a:ln>
            <a:noFill/>
          </a:ln>
        </p:spPr>
      </p:pic>
      <p:sp>
        <p:nvSpPr>
          <p:cNvPr id="6" name="TextBox 5">
            <a:extLst>
              <a:ext uri="{FF2B5EF4-FFF2-40B4-BE49-F238E27FC236}">
                <a16:creationId xmlns:a16="http://schemas.microsoft.com/office/drawing/2014/main" id="{4F261A97-21D8-1BE7-30C0-5409C663CC3F}"/>
              </a:ext>
            </a:extLst>
          </p:cNvPr>
          <p:cNvSpPr txBox="1"/>
          <p:nvPr/>
        </p:nvSpPr>
        <p:spPr>
          <a:xfrm>
            <a:off x="2286000" y="6274990"/>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8409E9C1-C6C9-60E4-7F1E-CD500CF87B0F}"/>
              </a:ext>
            </a:extLst>
          </p:cNvPr>
          <p:cNvSpPr txBox="1"/>
          <p:nvPr/>
        </p:nvSpPr>
        <p:spPr>
          <a:xfrm>
            <a:off x="306571" y="902967"/>
            <a:ext cx="4572000" cy="523220"/>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Number: 287131	</a:t>
            </a:r>
          </a:p>
        </p:txBody>
      </p:sp>
    </p:spTree>
    <p:extLst>
      <p:ext uri="{BB962C8B-B14F-4D97-AF65-F5344CB8AC3E}">
        <p14:creationId xmlns:p14="http://schemas.microsoft.com/office/powerpoint/2010/main" val="384888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1115616" y="-27384"/>
            <a:ext cx="6912768"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IMPRESS: </a:t>
            </a:r>
            <a:r>
              <a:rPr lang="en-GB" sz="2400" b="1" dirty="0">
                <a:solidFill>
                  <a:prstClr val="black"/>
                </a:solidFill>
                <a:latin typeface="Arial" panose="020B0604020202020204" pitchFamily="34" charset="0"/>
                <a:cs typeface="Arial" panose="020B0604020202020204" pitchFamily="34" charset="0"/>
              </a:rPr>
              <a:t>MRI to improve preoperative staging of sigmoid cancer</a:t>
            </a:r>
            <a:endParaRPr lang="en-GB"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44B014-0672-811A-A51A-6FA218DB0A57}"/>
              </a:ext>
            </a:extLst>
          </p:cNvPr>
          <p:cNvSpPr txBox="1">
            <a:spLocks/>
          </p:cNvSpPr>
          <p:nvPr/>
        </p:nvSpPr>
        <p:spPr>
          <a:xfrm>
            <a:off x="390364" y="1705447"/>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IMPRESS?</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90364" y="2283687"/>
            <a:ext cx="4181636"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600" dirty="0">
                <a:latin typeface="Arial" panose="020B0604020202020204" pitchFamily="34" charset="0"/>
                <a:ea typeface="Times New Roman" panose="02020603050405020304" pitchFamily="18" charset="0"/>
              </a:rPr>
              <a:t>We propose that improvements can be achieved by assessing pelvic sigmoid cancers preoperatively using MRI. If patients with high risk sigmoid cancers can be identified preoperatively, they could benefit from preoperative surgical and oncological treatment planning. </a:t>
            </a:r>
          </a:p>
          <a:p>
            <a:pPr algn="l" fontAlgn="auto">
              <a:spcBef>
                <a:spcPts val="0"/>
              </a:spcBef>
              <a:spcAft>
                <a:spcPts val="450"/>
              </a:spcAft>
            </a:pPr>
            <a:endParaRPr lang="en-GB" sz="16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600" b="1" dirty="0">
                <a:solidFill>
                  <a:srgbClr val="003E74"/>
                </a:solidFill>
                <a:ea typeface="+mj-ea"/>
              </a:rPr>
              <a:t>We want to find out:  </a:t>
            </a:r>
            <a:r>
              <a:rPr lang="en-GB" sz="1600" dirty="0">
                <a:latin typeface="Arial" panose="020B0604020202020204" pitchFamily="34" charset="0"/>
                <a:ea typeface="Times New Roman" panose="02020603050405020304" pitchFamily="18" charset="0"/>
              </a:rPr>
              <a:t>if using MRI imaging to plan treatment will result in a greater proportion of patients being given radical treatment compared to those patients who only had CT imaging. Radical treatment might involve neoadjuvant chemotherapy, neoadjuvant chemoradiotherapy and/or extended surgery</a:t>
            </a:r>
          </a:p>
          <a:p>
            <a:pPr algn="l" fontAlgn="auto">
              <a:spcAft>
                <a:spcPts val="0"/>
              </a:spcAft>
            </a:pPr>
            <a:endParaRPr lang="en-GB" sz="1400" dirty="0"/>
          </a:p>
        </p:txBody>
      </p:sp>
      <p:pic>
        <p:nvPicPr>
          <p:cNvPr id="5" name="Picture 4">
            <a:extLst>
              <a:ext uri="{FF2B5EF4-FFF2-40B4-BE49-F238E27FC236}">
                <a16:creationId xmlns:a16="http://schemas.microsoft.com/office/drawing/2014/main" id="{29161BD4-123B-87F0-CEF4-ACC07AC88283}"/>
              </a:ext>
            </a:extLst>
          </p:cNvPr>
          <p:cNvPicPr>
            <a:picLocks noChangeAspect="1"/>
          </p:cNvPicPr>
          <p:nvPr/>
        </p:nvPicPr>
        <p:blipFill>
          <a:blip r:embed="rId2"/>
          <a:stretch>
            <a:fillRect/>
          </a:stretch>
        </p:blipFill>
        <p:spPr>
          <a:xfrm>
            <a:off x="5292080" y="877347"/>
            <a:ext cx="3461556" cy="5621130"/>
          </a:xfrm>
          <a:prstGeom prst="rect">
            <a:avLst/>
          </a:prstGeom>
        </p:spPr>
      </p:pic>
      <p:sp>
        <p:nvSpPr>
          <p:cNvPr id="6" name="TextBox 5">
            <a:extLst>
              <a:ext uri="{FF2B5EF4-FFF2-40B4-BE49-F238E27FC236}">
                <a16:creationId xmlns:a16="http://schemas.microsoft.com/office/drawing/2014/main" id="{40F71779-504E-EDF8-5014-6FF13BF6F138}"/>
              </a:ext>
            </a:extLst>
          </p:cNvPr>
          <p:cNvSpPr txBox="1"/>
          <p:nvPr/>
        </p:nvSpPr>
        <p:spPr>
          <a:xfrm>
            <a:off x="2286000" y="6274990"/>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1F84EDD3-672B-48DC-C6D4-4F284DE4AC81}"/>
              </a:ext>
            </a:extLst>
          </p:cNvPr>
          <p:cNvSpPr txBox="1"/>
          <p:nvPr/>
        </p:nvSpPr>
        <p:spPr>
          <a:xfrm>
            <a:off x="251520" y="876834"/>
            <a:ext cx="4572000" cy="830997"/>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Number: 137312	CPMS ID: 17006</a:t>
            </a:r>
          </a:p>
          <a:p>
            <a:endParaRPr lang="en-GB" sz="600" b="1" dirty="0">
              <a:solidFill>
                <a:srgbClr val="003E74"/>
              </a:solidFill>
              <a:latin typeface="+mn-lt"/>
            </a:endParaRPr>
          </a:p>
          <a:p>
            <a:r>
              <a:rPr lang="en-GB" sz="1400" b="1" dirty="0">
                <a:solidFill>
                  <a:srgbClr val="003E74"/>
                </a:solidFill>
                <a:latin typeface="+mn-lt"/>
              </a:rPr>
              <a:t>ClinicalTrials.gov ID: NCT02222844</a:t>
            </a:r>
          </a:p>
        </p:txBody>
      </p:sp>
    </p:spTree>
    <p:extLst>
      <p:ext uri="{BB962C8B-B14F-4D97-AF65-F5344CB8AC3E}">
        <p14:creationId xmlns:p14="http://schemas.microsoft.com/office/powerpoint/2010/main" val="122379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FD6E3-361B-1EB0-0225-7DCFB247D2D4}"/>
              </a:ext>
            </a:extLst>
          </p:cNvPr>
          <p:cNvSpPr txBox="1"/>
          <p:nvPr/>
        </p:nvSpPr>
        <p:spPr>
          <a:xfrm>
            <a:off x="611560" y="49003"/>
            <a:ext cx="7920880" cy="830997"/>
          </a:xfrm>
          <a:prstGeom prst="rect">
            <a:avLst/>
          </a:prstGeom>
          <a:noFill/>
          <a:ln>
            <a:noFill/>
          </a:ln>
        </p:spPr>
        <p:txBody>
          <a:bodyPr wrap="square">
            <a:spAutoFit/>
          </a:bodyPr>
          <a:lstStyle/>
          <a:p>
            <a:pPr algn="ctr"/>
            <a:r>
              <a:rPr lang="en-GB" sz="2400" b="1" dirty="0">
                <a:solidFill>
                  <a:srgbClr val="003E74"/>
                </a:solidFill>
                <a:latin typeface="Arial" panose="020B0604020202020204" pitchFamily="34" charset="0"/>
                <a:cs typeface="Arial" panose="020B0604020202020204" pitchFamily="34" charset="0"/>
              </a:rPr>
              <a:t>SERENADE: </a:t>
            </a:r>
            <a:r>
              <a:rPr lang="en-GB" sz="2400" b="1" dirty="0">
                <a:solidFill>
                  <a:prstClr val="black"/>
                </a:solidFill>
                <a:latin typeface="Arial" panose="020B0604020202020204" pitchFamily="34" charset="0"/>
                <a:cs typeface="Arial" panose="020B0604020202020204" pitchFamily="34" charset="0"/>
              </a:rPr>
              <a:t>early detection of liver metastases in high risk colorectal patients</a:t>
            </a:r>
            <a:endParaRPr lang="en-GB" sz="2400" dirty="0">
              <a:latin typeface="Arial" panose="020B0604020202020204" pitchFamily="34" charset="0"/>
              <a:cs typeface="Arial" panose="020B0604020202020204" pitchFamily="34" charset="0"/>
            </a:endParaRPr>
          </a:p>
        </p:txBody>
      </p:sp>
      <p:pic>
        <p:nvPicPr>
          <p:cNvPr id="6" name="image3.png" descr="Text  Description automatically generated with low confidence">
            <a:extLst>
              <a:ext uri="{FF2B5EF4-FFF2-40B4-BE49-F238E27FC236}">
                <a16:creationId xmlns:a16="http://schemas.microsoft.com/office/drawing/2014/main" id="{CA79CBC9-F1FA-215C-DA28-583660EA8A9C}"/>
              </a:ext>
            </a:extLst>
          </p:cNvPr>
          <p:cNvPicPr>
            <a:picLocks noChangeAspect="1"/>
          </p:cNvPicPr>
          <p:nvPr/>
        </p:nvPicPr>
        <p:blipFill>
          <a:blip r:embed="rId2" cstate="print"/>
          <a:stretch>
            <a:fillRect/>
          </a:stretch>
        </p:blipFill>
        <p:spPr>
          <a:xfrm>
            <a:off x="4283968" y="1052736"/>
            <a:ext cx="4608512" cy="5544616"/>
          </a:xfrm>
          <a:prstGeom prst="rect">
            <a:avLst/>
          </a:prstGeom>
        </p:spPr>
      </p:pic>
      <p:sp>
        <p:nvSpPr>
          <p:cNvPr id="2" name="Title 1">
            <a:extLst>
              <a:ext uri="{FF2B5EF4-FFF2-40B4-BE49-F238E27FC236}">
                <a16:creationId xmlns:a16="http://schemas.microsoft.com/office/drawing/2014/main" id="{2F44B014-0672-811A-A51A-6FA218DB0A57}"/>
              </a:ext>
            </a:extLst>
          </p:cNvPr>
          <p:cNvSpPr txBox="1">
            <a:spLocks/>
          </p:cNvSpPr>
          <p:nvPr/>
        </p:nvSpPr>
        <p:spPr>
          <a:xfrm>
            <a:off x="333274" y="1863471"/>
            <a:ext cx="3754760" cy="507556"/>
          </a:xfrm>
          <a:prstGeom prst="rect">
            <a:avLst/>
          </a:prstGeom>
        </p:spPr>
        <p:txBody>
          <a:bodyPr vert="horz" lIns="0" tIns="45720" rIns="0" bIns="0" rtlCol="0" anchor="ctr">
            <a:noAutofit/>
          </a:bodyPr>
          <a:lstStyle>
            <a:lvl1pPr algn="l" defTabSz="342900" rtl="0" eaLnBrk="1" latinLnBrk="0" hangingPunct="1">
              <a:spcBef>
                <a:spcPct val="0"/>
              </a:spcBef>
              <a:buNone/>
              <a:defRPr sz="1800" b="1" kern="1200">
                <a:solidFill>
                  <a:srgbClr val="003E74"/>
                </a:solidFill>
                <a:latin typeface="Arial"/>
                <a:ea typeface="+mj-ea"/>
                <a:cs typeface="Arial"/>
              </a:defRPr>
            </a:lvl1pPr>
          </a:lstStyle>
          <a:p>
            <a:pPr fontAlgn="auto">
              <a:spcAft>
                <a:spcPts val="0"/>
              </a:spcAft>
            </a:pPr>
            <a:r>
              <a:rPr lang="en-GB" dirty="0"/>
              <a:t>Why SERENADE?</a:t>
            </a:r>
          </a:p>
        </p:txBody>
      </p:sp>
      <p:sp>
        <p:nvSpPr>
          <p:cNvPr id="4" name="Content Placeholder 2">
            <a:extLst>
              <a:ext uri="{FF2B5EF4-FFF2-40B4-BE49-F238E27FC236}">
                <a16:creationId xmlns:a16="http://schemas.microsoft.com/office/drawing/2014/main" id="{B44D3530-4B27-90B2-4060-DB86561A8FB1}"/>
              </a:ext>
            </a:extLst>
          </p:cNvPr>
          <p:cNvSpPr txBox="1">
            <a:spLocks/>
          </p:cNvSpPr>
          <p:nvPr/>
        </p:nvSpPr>
        <p:spPr>
          <a:xfrm>
            <a:off x="333274" y="2587187"/>
            <a:ext cx="3754760" cy="2808449"/>
          </a:xfrm>
          <a:prstGeom prst="rect">
            <a:avLst/>
          </a:prstGeom>
        </p:spPr>
        <p:txBody>
          <a:bodyPr vert="horz" lIns="0" tIns="0" rIns="0" bIns="0" rtlCol="0">
            <a:noAutofit/>
          </a:bodyPr>
          <a:lstStyle>
            <a:lvl1pPr marL="0" indent="0" algn="ctr" defTabSz="342900" rtl="0" eaLnBrk="1" latinLnBrk="0" hangingPunct="1">
              <a:spcBef>
                <a:spcPct val="20000"/>
              </a:spcBef>
              <a:buClr>
                <a:srgbClr val="002548"/>
              </a:buClr>
              <a:buFont typeface="Arial"/>
              <a:buNone/>
              <a:defRPr sz="1350" kern="1200" baseline="0">
                <a:solidFill>
                  <a:schemeClr val="tx1"/>
                </a:solidFill>
                <a:latin typeface="Arial"/>
                <a:ea typeface="+mn-ea"/>
                <a:cs typeface="Arial"/>
              </a:defRPr>
            </a:lvl1pPr>
            <a:lvl2pPr marL="342900" indent="0" algn="ctr" defTabSz="342900" rtl="0" eaLnBrk="1" latinLnBrk="0" hangingPunct="1">
              <a:spcBef>
                <a:spcPct val="20000"/>
              </a:spcBef>
              <a:buClr>
                <a:srgbClr val="002548"/>
              </a:buClr>
              <a:buFont typeface="Arial"/>
              <a:buNone/>
              <a:defRPr sz="1350" kern="1200">
                <a:solidFill>
                  <a:schemeClr val="tx1"/>
                </a:solidFill>
                <a:latin typeface="Arial"/>
                <a:ea typeface="+mn-ea"/>
                <a:cs typeface="Arial"/>
              </a:defRPr>
            </a:lvl2pPr>
            <a:lvl3pPr marL="6858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3pPr>
            <a:lvl4pPr marL="10287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4pPr>
            <a:lvl5pPr marL="1371600" indent="0" algn="ctr" defTabSz="342900" rtl="0" eaLnBrk="1" latinLnBrk="0" hangingPunct="1">
              <a:spcBef>
                <a:spcPct val="20000"/>
              </a:spcBef>
              <a:buClr>
                <a:srgbClr val="002548"/>
              </a:buClr>
              <a:buFont typeface="Arial"/>
              <a:buNone/>
              <a:defRPr sz="900" kern="1200">
                <a:solidFill>
                  <a:schemeClr val="tx1"/>
                </a:solidFill>
                <a:latin typeface="Arial"/>
                <a:ea typeface="+mn-ea"/>
                <a:cs typeface="Arial"/>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pPr algn="l" fontAlgn="auto">
              <a:spcBef>
                <a:spcPts val="0"/>
              </a:spcBef>
              <a:spcAft>
                <a:spcPts val="450"/>
              </a:spcAft>
            </a:pPr>
            <a:r>
              <a:rPr lang="en-GB" sz="1800" dirty="0">
                <a:latin typeface="Arial" panose="020B0604020202020204" pitchFamily="34" charset="0"/>
                <a:ea typeface="Times New Roman" panose="02020603050405020304" pitchFamily="18" charset="0"/>
              </a:rPr>
              <a:t>Can we detect liver metastases using hepatic diffusion weighted MRI surveillance compared with standard CT surveillance in the first two years from diagnosis</a:t>
            </a:r>
          </a:p>
          <a:p>
            <a:pPr algn="l" fontAlgn="auto">
              <a:spcBef>
                <a:spcPts val="0"/>
              </a:spcBef>
              <a:spcAft>
                <a:spcPts val="450"/>
              </a:spcAft>
            </a:pPr>
            <a:endParaRPr lang="en-GB" sz="1800" dirty="0">
              <a:latin typeface="Arial" panose="020B0604020202020204" pitchFamily="34" charset="0"/>
              <a:ea typeface="Times New Roman" panose="02020603050405020304" pitchFamily="18" charset="0"/>
            </a:endParaRPr>
          </a:p>
          <a:p>
            <a:pPr algn="l" fontAlgn="auto">
              <a:spcBef>
                <a:spcPct val="0"/>
              </a:spcBef>
              <a:spcAft>
                <a:spcPts val="0"/>
              </a:spcAft>
            </a:pPr>
            <a:r>
              <a:rPr lang="en-GB" sz="1800" b="1" dirty="0">
                <a:solidFill>
                  <a:srgbClr val="003E74"/>
                </a:solidFill>
                <a:ea typeface="+mj-ea"/>
              </a:rPr>
              <a:t>We want to find out:  </a:t>
            </a:r>
            <a:r>
              <a:rPr lang="en-GB" sz="1800" dirty="0">
                <a:latin typeface="Arial" panose="020B0604020202020204" pitchFamily="34" charset="0"/>
                <a:ea typeface="Times New Roman" panose="02020603050405020304" pitchFamily="18" charset="0"/>
              </a:rPr>
              <a:t>if liver metastases in patients with high-risk colorectal cancers can be identified earlier using MRI than CT resulting in earlier treatment and therefore are more likely to undergo a curative resection if detected sooner.</a:t>
            </a:r>
          </a:p>
          <a:p>
            <a:pPr algn="l" fontAlgn="auto">
              <a:spcAft>
                <a:spcPts val="0"/>
              </a:spcAft>
            </a:pPr>
            <a:endParaRPr lang="en-GB" sz="1600" dirty="0"/>
          </a:p>
        </p:txBody>
      </p:sp>
      <p:sp>
        <p:nvSpPr>
          <p:cNvPr id="5" name="TextBox 4">
            <a:extLst>
              <a:ext uri="{FF2B5EF4-FFF2-40B4-BE49-F238E27FC236}">
                <a16:creationId xmlns:a16="http://schemas.microsoft.com/office/drawing/2014/main" id="{20FDBB46-80BA-8A06-2AB4-E3951C33AFD6}"/>
              </a:ext>
            </a:extLst>
          </p:cNvPr>
          <p:cNvSpPr txBox="1"/>
          <p:nvPr/>
        </p:nvSpPr>
        <p:spPr>
          <a:xfrm>
            <a:off x="2286000" y="6274990"/>
            <a:ext cx="4572000" cy="338554"/>
          </a:xfrm>
          <a:prstGeom prst="rect">
            <a:avLst/>
          </a:prstGeom>
          <a:noFill/>
        </p:spPr>
        <p:txBody>
          <a:bodyPr wrap="square">
            <a:spAutoFit/>
          </a:bodyPr>
          <a:lstStyle/>
          <a:p>
            <a:pPr algn="ctr"/>
            <a:r>
              <a:rPr kumimoji="0" lang="en-US" sz="1600" b="1" i="0" u="none" strike="noStrike" kern="1200" cap="none" spc="0" normalizeH="0" baseline="0" noProof="0" dirty="0">
                <a:ln>
                  <a:noFill/>
                </a:ln>
                <a:solidFill>
                  <a:srgbClr val="000000"/>
                </a:solidFill>
                <a:effectLst/>
                <a:uLnTx/>
                <a:uFillTx/>
                <a:latin typeface="Arial"/>
                <a:ea typeface="+mn-ea"/>
                <a:cs typeface="Arial"/>
              </a:rPr>
              <a:t>giclinicaltrials@imperial.ac.uk</a:t>
            </a:r>
            <a:endParaRPr lang="en-GB" b="1" dirty="0"/>
          </a:p>
        </p:txBody>
      </p:sp>
      <p:sp>
        <p:nvSpPr>
          <p:cNvPr id="7" name="TextBox 6">
            <a:extLst>
              <a:ext uri="{FF2B5EF4-FFF2-40B4-BE49-F238E27FC236}">
                <a16:creationId xmlns:a16="http://schemas.microsoft.com/office/drawing/2014/main" id="{0E661B3E-5594-DC52-1FB6-E92705E933DF}"/>
              </a:ext>
            </a:extLst>
          </p:cNvPr>
          <p:cNvSpPr txBox="1"/>
          <p:nvPr/>
        </p:nvSpPr>
        <p:spPr>
          <a:xfrm>
            <a:off x="251520" y="1015990"/>
            <a:ext cx="4572000" cy="815608"/>
          </a:xfrm>
          <a:prstGeom prst="rect">
            <a:avLst/>
          </a:prstGeom>
          <a:noFill/>
        </p:spPr>
        <p:txBody>
          <a:bodyPr wrap="square">
            <a:spAutoFit/>
          </a:bodyPr>
          <a:lstStyle/>
          <a:p>
            <a:endParaRPr lang="en-GB" sz="1400" b="1" dirty="0">
              <a:latin typeface="+mn-lt"/>
            </a:endParaRPr>
          </a:p>
          <a:p>
            <a:r>
              <a:rPr lang="en-GB" sz="1400" b="1" dirty="0">
                <a:solidFill>
                  <a:srgbClr val="003E74"/>
                </a:solidFill>
                <a:latin typeface="+mn-lt"/>
              </a:rPr>
              <a:t>IRAS Number: 135981 	CPMS ID: 17059</a:t>
            </a:r>
          </a:p>
          <a:p>
            <a:endParaRPr lang="en-GB" sz="300" b="1" dirty="0">
              <a:solidFill>
                <a:srgbClr val="003E74"/>
              </a:solidFill>
              <a:latin typeface="+mn-lt"/>
            </a:endParaRPr>
          </a:p>
          <a:p>
            <a:r>
              <a:rPr lang="en-GB" sz="1400" b="1" dirty="0">
                <a:solidFill>
                  <a:srgbClr val="003E74"/>
                </a:solidFill>
                <a:latin typeface="+mn-lt"/>
              </a:rPr>
              <a:t>ClinicalTrials.gov ID: NCT02246634</a:t>
            </a:r>
          </a:p>
        </p:txBody>
      </p:sp>
    </p:spTree>
    <p:extLst>
      <p:ext uri="{BB962C8B-B14F-4D97-AF65-F5344CB8AC3E}">
        <p14:creationId xmlns:p14="http://schemas.microsoft.com/office/powerpoint/2010/main" val="143296270"/>
      </p:ext>
    </p:extLst>
  </p:cSld>
  <p:clrMapOvr>
    <a:masterClrMapping/>
  </p:clrMapOvr>
</p:sld>
</file>

<file path=ppt/theme/theme1.xml><?xml version="1.0" encoding="utf-8"?>
<a:theme xmlns:a="http://schemas.openxmlformats.org/drawingml/2006/main" name="1_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F60680CE2AD248A2D08C0D2FD9B965" ma:contentTypeVersion="15" ma:contentTypeDescription="Create a new document." ma:contentTypeScope="" ma:versionID="4d33377c1e287971d3a7c2339413572c">
  <xsd:schema xmlns:xsd="http://www.w3.org/2001/XMLSchema" xmlns:xs="http://www.w3.org/2001/XMLSchema" xmlns:p="http://schemas.microsoft.com/office/2006/metadata/properties" xmlns:ns3="7934f3a9-e030-4afb-9d54-41e3a3238c89" xmlns:ns4="4e7d27d2-27b0-43ad-b6c1-45e3b66a744d" targetNamespace="http://schemas.microsoft.com/office/2006/metadata/properties" ma:root="true" ma:fieldsID="a7b9e7e921173bbb22dc4028aa6d2dee" ns3:_="" ns4:_="">
    <xsd:import namespace="7934f3a9-e030-4afb-9d54-41e3a3238c89"/>
    <xsd:import namespace="4e7d27d2-27b0-43ad-b6c1-45e3b66a744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GenerationTime" minOccurs="0"/>
                <xsd:element ref="ns3:MediaServiceEventHashCode"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4f3a9-e030-4afb-9d54-41e3a3238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7d27d2-27b0-43ad-b6c1-45e3b66a74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934f3a9-e030-4afb-9d54-41e3a3238c89" xsi:nil="true"/>
  </documentManagement>
</p:properties>
</file>

<file path=customXml/itemProps1.xml><?xml version="1.0" encoding="utf-8"?>
<ds:datastoreItem xmlns:ds="http://schemas.openxmlformats.org/officeDocument/2006/customXml" ds:itemID="{22C9FF86-0050-4161-AF22-16F86C779F78}">
  <ds:schemaRefs>
    <ds:schemaRef ds:uri="http://schemas.microsoft.com/sharepoint/v3/contenttype/forms"/>
  </ds:schemaRefs>
</ds:datastoreItem>
</file>

<file path=customXml/itemProps2.xml><?xml version="1.0" encoding="utf-8"?>
<ds:datastoreItem xmlns:ds="http://schemas.openxmlformats.org/officeDocument/2006/customXml" ds:itemID="{C59DC75F-CFDD-44EF-AEAA-1FC97B75D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4f3a9-e030-4afb-9d54-41e3a3238c89"/>
    <ds:schemaRef ds:uri="4e7d27d2-27b0-43ad-b6c1-45e3b66a7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93860-C36B-448E-A70B-371153B2D2D3}">
  <ds:schemaRefs>
    <ds:schemaRef ds:uri="7934f3a9-e030-4afb-9d54-41e3a3238c89"/>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e7d27d2-27b0-43ad-b6c1-45e3b66a744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Textured</Template>
  <TotalTime>2493</TotalTime>
  <Words>1210</Words>
  <Application>Microsoft Office PowerPoint</Application>
  <PresentationFormat>On-screen Show (4:3)</PresentationFormat>
  <Paragraphs>118</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MT</vt:lpstr>
      <vt:lpstr>Calibri</vt:lpstr>
      <vt:lpstr>Karla</vt:lpstr>
      <vt:lpstr>Tahoma</vt:lpstr>
      <vt:lpstr>1_Imperial College London Theme</vt:lpstr>
      <vt:lpstr>Colorectal Cancer Clinical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Vera</dc:creator>
  <cp:lastModifiedBy>Martin, Caroline J</cp:lastModifiedBy>
  <cp:revision>129</cp:revision>
  <dcterms:created xsi:type="dcterms:W3CDTF">2013-06-05T08:51:10Z</dcterms:created>
  <dcterms:modified xsi:type="dcterms:W3CDTF">2024-01-23T08:35:17Z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0x010100A3F60680CE2AD248A2D08C0D2FD9B965</vt:lpwstr>
  </property>
</Properties>
</file>